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sldIdLst>
    <p:sldId id="388" r:id="rId2"/>
    <p:sldId id="389" r:id="rId3"/>
    <p:sldId id="373" r:id="rId4"/>
    <p:sldId id="374" r:id="rId5"/>
    <p:sldId id="375" r:id="rId6"/>
    <p:sldId id="380" r:id="rId7"/>
    <p:sldId id="381" r:id="rId8"/>
    <p:sldId id="439" r:id="rId9"/>
    <p:sldId id="416" r:id="rId10"/>
    <p:sldId id="418" r:id="rId11"/>
    <p:sldId id="419" r:id="rId12"/>
    <p:sldId id="382" r:id="rId13"/>
    <p:sldId id="383" r:id="rId14"/>
    <p:sldId id="384" r:id="rId15"/>
    <p:sldId id="385" r:id="rId16"/>
    <p:sldId id="386" r:id="rId17"/>
    <p:sldId id="433" r:id="rId18"/>
    <p:sldId id="355" r:id="rId19"/>
    <p:sldId id="360" r:id="rId20"/>
    <p:sldId id="361" r:id="rId21"/>
    <p:sldId id="331" r:id="rId22"/>
    <p:sldId id="332" r:id="rId23"/>
    <p:sldId id="259" r:id="rId24"/>
    <p:sldId id="440" r:id="rId25"/>
    <p:sldId id="270" r:id="rId26"/>
    <p:sldId id="271" r:id="rId27"/>
    <p:sldId id="296" r:id="rId28"/>
    <p:sldId id="414" r:id="rId29"/>
    <p:sldId id="425" r:id="rId30"/>
    <p:sldId id="426" r:id="rId31"/>
    <p:sldId id="427" r:id="rId32"/>
    <p:sldId id="428" r:id="rId33"/>
    <p:sldId id="429" r:id="rId34"/>
    <p:sldId id="430" r:id="rId35"/>
    <p:sldId id="431" r:id="rId36"/>
    <p:sldId id="434" r:id="rId37"/>
    <p:sldId id="415" r:id="rId38"/>
    <p:sldId id="307" r:id="rId39"/>
    <p:sldId id="432" r:id="rId40"/>
    <p:sldId id="424" r:id="rId41"/>
    <p:sldId id="420" r:id="rId42"/>
    <p:sldId id="421" r:id="rId43"/>
    <p:sldId id="423" r:id="rId44"/>
    <p:sldId id="422" r:id="rId45"/>
    <p:sldId id="353" r:id="rId46"/>
    <p:sldId id="390" r:id="rId47"/>
    <p:sldId id="391" r:id="rId48"/>
    <p:sldId id="413" r:id="rId49"/>
    <p:sldId id="392" r:id="rId50"/>
    <p:sldId id="330" r:id="rId51"/>
    <p:sldId id="387" r:id="rId52"/>
    <p:sldId id="393" r:id="rId53"/>
    <p:sldId id="394" r:id="rId54"/>
    <p:sldId id="395" r:id="rId55"/>
    <p:sldId id="396" r:id="rId56"/>
    <p:sldId id="397" r:id="rId57"/>
    <p:sldId id="398" r:id="rId58"/>
    <p:sldId id="436" r:id="rId59"/>
    <p:sldId id="437" r:id="rId60"/>
    <p:sldId id="435" r:id="rId61"/>
    <p:sldId id="400" r:id="rId62"/>
    <p:sldId id="403" r:id="rId63"/>
    <p:sldId id="401" r:id="rId64"/>
    <p:sldId id="406" r:id="rId65"/>
    <p:sldId id="407" r:id="rId66"/>
    <p:sldId id="411"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4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9855" autoAdjust="0"/>
  </p:normalViewPr>
  <p:slideViewPr>
    <p:cSldViewPr snapToGrid="0" snapToObjects="1">
      <p:cViewPr>
        <p:scale>
          <a:sx n="65" d="100"/>
          <a:sy n="65" d="100"/>
        </p:scale>
        <p:origin x="-1536"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86576-55C6-CB4D-A5FD-A7407FAC676C}" type="datetimeFigureOut">
              <a:rPr lang="en-US" smtClean="0"/>
              <a:pPr/>
              <a:t>9/12/2020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8C8F9-3086-324A-B27E-7C54BC080F0E}" type="slidenum">
              <a:rPr lang="en-US" smtClean="0"/>
              <a:pPr/>
              <a:t>‹N›</a:t>
            </a:fld>
            <a:endParaRPr lang="en-US"/>
          </a:p>
        </p:txBody>
      </p:sp>
    </p:spTree>
    <p:extLst>
      <p:ext uri="{BB962C8B-B14F-4D97-AF65-F5344CB8AC3E}">
        <p14:creationId xmlns:p14="http://schemas.microsoft.com/office/powerpoint/2010/main" xmlns="" val="1887830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79E7513-35AD-3C4D-9B61-BD9B10417AC5}" type="slidenum">
              <a:rPr lang="it-IT" sz="1200"/>
              <a:pPr/>
              <a:t>30</a:t>
            </a:fld>
            <a:endParaRPr lang="it-IT"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2D742B9-3F29-0649-BDAA-C5B5CB3CC434}" type="slidenum">
              <a:rPr lang="it-IT" sz="1200"/>
              <a:pPr/>
              <a:t>33</a:t>
            </a:fld>
            <a:endParaRPr lang="it-IT"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BB9D4E19-F7D9-4699-B811-5C82F371DF1C}" type="datetime1">
              <a:rPr lang="en-US" smtClean="0"/>
              <a:pPr/>
              <a:t>9/12/2020</a:t>
            </a:fld>
            <a:endParaRPr lang="en-US"/>
          </a:p>
        </p:txBody>
      </p:sp>
      <p:sp>
        <p:nvSpPr>
          <p:cNvPr id="19" name="Footer Placeholder 18"/>
          <p:cNvSpPr>
            <a:spLocks noGrp="1"/>
          </p:cNvSpPr>
          <p:nvPr>
            <p:ph type="ftr" sz="quarter" idx="11"/>
          </p:nvPr>
        </p:nvSpPr>
        <p:spPr/>
        <p:txBody>
          <a:bodyPr/>
          <a:lstStyle/>
          <a:p>
            <a:r>
              <a:rPr lang="en-US" smtClean="0"/>
              <a:t>n.acone - g.p.palumbo</a:t>
            </a:r>
            <a:endParaRPr lang="en-US"/>
          </a:p>
        </p:txBody>
      </p:sp>
      <p:sp>
        <p:nvSpPr>
          <p:cNvPr id="27" name="Slide Number Placeholder 26"/>
          <p:cNvSpPr>
            <a:spLocks noGrp="1"/>
          </p:cNvSpPr>
          <p:nvPr>
            <p:ph type="sldNum" sz="quarter" idx="12"/>
          </p:nvPr>
        </p:nvSpPr>
        <p:spPr/>
        <p:txBody>
          <a:bodyPr/>
          <a:lstStyle/>
          <a:p>
            <a:fld id="{E30DC44B-4C39-F746-B001-3C47C9A4A06C}"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96CE4300-130C-47C9-9EFE-CE7053B85EE6}" type="datetime1">
              <a:rPr lang="en-US" smtClean="0"/>
              <a:pPr/>
              <a:t>9/12/2020</a:t>
            </a:fld>
            <a:endParaRPr lang="en-US"/>
          </a:p>
        </p:txBody>
      </p:sp>
      <p:sp>
        <p:nvSpPr>
          <p:cNvPr id="5" name="Footer Placeholder 4"/>
          <p:cNvSpPr>
            <a:spLocks noGrp="1"/>
          </p:cNvSpPr>
          <p:nvPr>
            <p:ph type="ftr" sz="quarter" idx="11"/>
          </p:nvPr>
        </p:nvSpPr>
        <p:spPr/>
        <p:txBody>
          <a:bodyPr/>
          <a:lstStyle/>
          <a:p>
            <a:r>
              <a:rPr lang="en-US" smtClean="0"/>
              <a:t>n.acone - g.p.palumbo</a:t>
            </a:r>
            <a:endParaRPr lang="en-US"/>
          </a:p>
        </p:txBody>
      </p:sp>
      <p:sp>
        <p:nvSpPr>
          <p:cNvPr id="6" name="Slide Number Placeholder 5"/>
          <p:cNvSpPr>
            <a:spLocks noGrp="1"/>
          </p:cNvSpPr>
          <p:nvPr>
            <p:ph type="sldNum" sz="quarter" idx="12"/>
          </p:nvPr>
        </p:nvSpPr>
        <p:spPr/>
        <p:txBody>
          <a:bodyPr/>
          <a:lstStyle/>
          <a:p>
            <a:fld id="{E30DC44B-4C39-F746-B001-3C47C9A4A06C}"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0E17698D-00DA-44EE-9131-62B90FC912BD}" type="datetime1">
              <a:rPr lang="en-US" smtClean="0"/>
              <a:pPr/>
              <a:t>9/12/2020</a:t>
            </a:fld>
            <a:endParaRPr lang="en-US"/>
          </a:p>
        </p:txBody>
      </p:sp>
      <p:sp>
        <p:nvSpPr>
          <p:cNvPr id="5" name="Footer Placeholder 4"/>
          <p:cNvSpPr>
            <a:spLocks noGrp="1"/>
          </p:cNvSpPr>
          <p:nvPr>
            <p:ph type="ftr" sz="quarter" idx="11"/>
          </p:nvPr>
        </p:nvSpPr>
        <p:spPr/>
        <p:txBody>
          <a:bodyPr/>
          <a:lstStyle/>
          <a:p>
            <a:r>
              <a:rPr lang="en-US" smtClean="0"/>
              <a:t>n.acone - g.p.palumbo</a:t>
            </a:r>
            <a:endParaRPr lang="en-US"/>
          </a:p>
        </p:txBody>
      </p:sp>
      <p:sp>
        <p:nvSpPr>
          <p:cNvPr id="6" name="Slide Number Placeholder 5"/>
          <p:cNvSpPr>
            <a:spLocks noGrp="1"/>
          </p:cNvSpPr>
          <p:nvPr>
            <p:ph type="sldNum" sz="quarter" idx="12"/>
          </p:nvPr>
        </p:nvSpPr>
        <p:spPr/>
        <p:txBody>
          <a:bodyPr/>
          <a:lstStyle/>
          <a:p>
            <a:fld id="{E30DC44B-4C39-F746-B001-3C47C9A4A06C}"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D0C817A0-0069-4E1B-BF0F-CE48770B2527}" type="datetime1">
              <a:rPr lang="en-US" smtClean="0"/>
              <a:pPr/>
              <a:t>9/12/2020</a:t>
            </a:fld>
            <a:endParaRPr lang="en-US"/>
          </a:p>
        </p:txBody>
      </p:sp>
      <p:sp>
        <p:nvSpPr>
          <p:cNvPr id="5" name="Footer Placeholder 4"/>
          <p:cNvSpPr>
            <a:spLocks noGrp="1"/>
          </p:cNvSpPr>
          <p:nvPr>
            <p:ph type="ftr" sz="quarter" idx="11"/>
          </p:nvPr>
        </p:nvSpPr>
        <p:spPr/>
        <p:txBody>
          <a:bodyPr/>
          <a:lstStyle/>
          <a:p>
            <a:r>
              <a:rPr lang="en-US" smtClean="0"/>
              <a:t>n.acone - g.p.palumbo</a:t>
            </a:r>
            <a:endParaRPr lang="en-US"/>
          </a:p>
        </p:txBody>
      </p:sp>
      <p:sp>
        <p:nvSpPr>
          <p:cNvPr id="6" name="Slide Number Placeholder 5"/>
          <p:cNvSpPr>
            <a:spLocks noGrp="1"/>
          </p:cNvSpPr>
          <p:nvPr>
            <p:ph type="sldNum" sz="quarter" idx="12"/>
          </p:nvPr>
        </p:nvSpPr>
        <p:spPr/>
        <p:txBody>
          <a:bodyPr/>
          <a:lstStyle/>
          <a:p>
            <a:fld id="{E30DC44B-4C39-F746-B001-3C47C9A4A06C}"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61DB46D1-AE70-4360-9F8A-73610C901AA3}" type="datetime1">
              <a:rPr lang="en-US" smtClean="0"/>
              <a:pPr/>
              <a:t>9/12/2020</a:t>
            </a:fld>
            <a:endParaRPr lang="en-US"/>
          </a:p>
        </p:txBody>
      </p:sp>
      <p:sp>
        <p:nvSpPr>
          <p:cNvPr id="5" name="Footer Placeholder 4"/>
          <p:cNvSpPr>
            <a:spLocks noGrp="1"/>
          </p:cNvSpPr>
          <p:nvPr>
            <p:ph type="ftr" sz="quarter" idx="11"/>
          </p:nvPr>
        </p:nvSpPr>
        <p:spPr/>
        <p:txBody>
          <a:bodyPr/>
          <a:lstStyle/>
          <a:p>
            <a:r>
              <a:rPr lang="en-US" smtClean="0"/>
              <a:t>n.acone - g.p.palumbo</a:t>
            </a:r>
            <a:endParaRPr lang="en-US"/>
          </a:p>
        </p:txBody>
      </p:sp>
      <p:sp>
        <p:nvSpPr>
          <p:cNvPr id="6" name="Slide Number Placeholder 5"/>
          <p:cNvSpPr>
            <a:spLocks noGrp="1"/>
          </p:cNvSpPr>
          <p:nvPr>
            <p:ph type="sldNum" sz="quarter" idx="12"/>
          </p:nvPr>
        </p:nvSpPr>
        <p:spPr/>
        <p:txBody>
          <a:bodyPr/>
          <a:lstStyle/>
          <a:p>
            <a:fld id="{E30DC44B-4C39-F746-B001-3C47C9A4A06C}"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93BF50C7-2EBD-470E-9D5A-5ECD465BA353}" type="datetime1">
              <a:rPr lang="en-US" smtClean="0"/>
              <a:pPr/>
              <a:t>9/12/2020</a:t>
            </a:fld>
            <a:endParaRPr lang="en-US"/>
          </a:p>
        </p:txBody>
      </p:sp>
      <p:sp>
        <p:nvSpPr>
          <p:cNvPr id="6" name="Footer Placeholder 5"/>
          <p:cNvSpPr>
            <a:spLocks noGrp="1"/>
          </p:cNvSpPr>
          <p:nvPr>
            <p:ph type="ftr" sz="quarter" idx="11"/>
          </p:nvPr>
        </p:nvSpPr>
        <p:spPr/>
        <p:txBody>
          <a:bodyPr/>
          <a:lstStyle/>
          <a:p>
            <a:r>
              <a:rPr lang="en-US" smtClean="0"/>
              <a:t>n.acone - g.p.palumbo</a:t>
            </a:r>
            <a:endParaRPr lang="en-US"/>
          </a:p>
        </p:txBody>
      </p:sp>
      <p:sp>
        <p:nvSpPr>
          <p:cNvPr id="7" name="Slide Number Placeholder 6"/>
          <p:cNvSpPr>
            <a:spLocks noGrp="1"/>
          </p:cNvSpPr>
          <p:nvPr>
            <p:ph type="sldNum" sz="quarter" idx="12"/>
          </p:nvPr>
        </p:nvSpPr>
        <p:spPr/>
        <p:txBody>
          <a:bodyPr/>
          <a:lstStyle/>
          <a:p>
            <a:fld id="{E30DC44B-4C39-F746-B001-3C47C9A4A06C}"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EF34F4AA-C96C-4823-8402-F193D2D8547A}" type="datetime1">
              <a:rPr lang="en-US" smtClean="0"/>
              <a:pPr/>
              <a:t>9/12/2020</a:t>
            </a:fld>
            <a:endParaRPr lang="en-US"/>
          </a:p>
        </p:txBody>
      </p:sp>
      <p:sp>
        <p:nvSpPr>
          <p:cNvPr id="8" name="Footer Placeholder 7"/>
          <p:cNvSpPr>
            <a:spLocks noGrp="1"/>
          </p:cNvSpPr>
          <p:nvPr>
            <p:ph type="ftr" sz="quarter" idx="11"/>
          </p:nvPr>
        </p:nvSpPr>
        <p:spPr/>
        <p:txBody>
          <a:bodyPr/>
          <a:lstStyle/>
          <a:p>
            <a:r>
              <a:rPr lang="en-US" smtClean="0"/>
              <a:t>n.acone - g.p.palumbo</a:t>
            </a:r>
            <a:endParaRPr lang="en-US"/>
          </a:p>
        </p:txBody>
      </p:sp>
      <p:sp>
        <p:nvSpPr>
          <p:cNvPr id="9" name="Slide Number Placeholder 8"/>
          <p:cNvSpPr>
            <a:spLocks noGrp="1"/>
          </p:cNvSpPr>
          <p:nvPr>
            <p:ph type="sldNum" sz="quarter" idx="12"/>
          </p:nvPr>
        </p:nvSpPr>
        <p:spPr/>
        <p:txBody>
          <a:bodyPr/>
          <a:lstStyle/>
          <a:p>
            <a:fld id="{E30DC44B-4C39-F746-B001-3C47C9A4A06C}"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94F88386-99D2-4367-8D2D-BB2FF139D934}" type="datetime1">
              <a:rPr lang="en-US" smtClean="0"/>
              <a:pPr/>
              <a:t>9/12/2020</a:t>
            </a:fld>
            <a:endParaRPr lang="en-US"/>
          </a:p>
        </p:txBody>
      </p:sp>
      <p:sp>
        <p:nvSpPr>
          <p:cNvPr id="4" name="Footer Placeholder 3"/>
          <p:cNvSpPr>
            <a:spLocks noGrp="1"/>
          </p:cNvSpPr>
          <p:nvPr>
            <p:ph type="ftr" sz="quarter" idx="11"/>
          </p:nvPr>
        </p:nvSpPr>
        <p:spPr/>
        <p:txBody>
          <a:bodyPr/>
          <a:lstStyle/>
          <a:p>
            <a:r>
              <a:rPr lang="en-US" smtClean="0"/>
              <a:t>n.acone - g.p.palumbo</a:t>
            </a:r>
            <a:endParaRPr lang="en-US"/>
          </a:p>
        </p:txBody>
      </p:sp>
      <p:sp>
        <p:nvSpPr>
          <p:cNvPr id="5" name="Slide Number Placeholder 4"/>
          <p:cNvSpPr>
            <a:spLocks noGrp="1"/>
          </p:cNvSpPr>
          <p:nvPr>
            <p:ph type="sldNum" sz="quarter" idx="12"/>
          </p:nvPr>
        </p:nvSpPr>
        <p:spPr/>
        <p:txBody>
          <a:bodyPr/>
          <a:lstStyle/>
          <a:p>
            <a:fld id="{E30DC44B-4C39-F746-B001-3C47C9A4A06C}"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E4BCB-1C3A-4B4A-9E37-0671ED41B31D}" type="datetime1">
              <a:rPr lang="en-US" smtClean="0"/>
              <a:pPr/>
              <a:t>9/12/2020</a:t>
            </a:fld>
            <a:endParaRPr lang="en-US"/>
          </a:p>
        </p:txBody>
      </p:sp>
      <p:sp>
        <p:nvSpPr>
          <p:cNvPr id="3" name="Footer Placeholder 2"/>
          <p:cNvSpPr>
            <a:spLocks noGrp="1"/>
          </p:cNvSpPr>
          <p:nvPr>
            <p:ph type="ftr" sz="quarter" idx="11"/>
          </p:nvPr>
        </p:nvSpPr>
        <p:spPr/>
        <p:txBody>
          <a:bodyPr/>
          <a:lstStyle/>
          <a:p>
            <a:r>
              <a:rPr lang="en-US" smtClean="0"/>
              <a:t>n.acone - g.p.palumbo</a:t>
            </a:r>
            <a:endParaRPr lang="en-US"/>
          </a:p>
        </p:txBody>
      </p:sp>
      <p:sp>
        <p:nvSpPr>
          <p:cNvPr id="4" name="Slide Number Placeholder 3"/>
          <p:cNvSpPr>
            <a:spLocks noGrp="1"/>
          </p:cNvSpPr>
          <p:nvPr>
            <p:ph type="sldNum" sz="quarter" idx="12"/>
          </p:nvPr>
        </p:nvSpPr>
        <p:spPr/>
        <p:txBody>
          <a:bodyPr/>
          <a:lstStyle/>
          <a:p>
            <a:fld id="{E30DC44B-4C39-F746-B001-3C47C9A4A06C}"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EEF32DC4-6987-4F10-8B9B-EAA3583545DA}" type="datetime1">
              <a:rPr lang="en-US" smtClean="0"/>
              <a:pPr/>
              <a:t>9/12/2020</a:t>
            </a:fld>
            <a:endParaRPr lang="en-US"/>
          </a:p>
        </p:txBody>
      </p:sp>
      <p:sp>
        <p:nvSpPr>
          <p:cNvPr id="6" name="Footer Placeholder 5"/>
          <p:cNvSpPr>
            <a:spLocks noGrp="1"/>
          </p:cNvSpPr>
          <p:nvPr>
            <p:ph type="ftr" sz="quarter" idx="11"/>
          </p:nvPr>
        </p:nvSpPr>
        <p:spPr/>
        <p:txBody>
          <a:bodyPr/>
          <a:lstStyle/>
          <a:p>
            <a:r>
              <a:rPr lang="en-US" smtClean="0"/>
              <a:t>n.acone - g.p.palumbo</a:t>
            </a:r>
            <a:endParaRPr lang="en-US"/>
          </a:p>
        </p:txBody>
      </p:sp>
      <p:sp>
        <p:nvSpPr>
          <p:cNvPr id="7" name="Slide Number Placeholder 6"/>
          <p:cNvSpPr>
            <a:spLocks noGrp="1"/>
          </p:cNvSpPr>
          <p:nvPr>
            <p:ph type="sldNum" sz="quarter" idx="12"/>
          </p:nvPr>
        </p:nvSpPr>
        <p:spPr/>
        <p:txBody>
          <a:bodyPr/>
          <a:lstStyle/>
          <a:p>
            <a:fld id="{E30DC44B-4C39-F746-B001-3C47C9A4A06C}"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190FF8CC-2FA7-4735-AF9B-B1FFA8B765BA}" type="datetime1">
              <a:rPr lang="en-US" smtClean="0"/>
              <a:pPr/>
              <a:t>9/12/2020</a:t>
            </a:fld>
            <a:endParaRPr lang="en-US"/>
          </a:p>
        </p:txBody>
      </p:sp>
      <p:sp>
        <p:nvSpPr>
          <p:cNvPr id="6" name="Footer Placeholder 5"/>
          <p:cNvSpPr>
            <a:spLocks noGrp="1"/>
          </p:cNvSpPr>
          <p:nvPr>
            <p:ph type="ftr" sz="quarter" idx="11"/>
          </p:nvPr>
        </p:nvSpPr>
        <p:spPr/>
        <p:txBody>
          <a:bodyPr/>
          <a:lstStyle/>
          <a:p>
            <a:r>
              <a:rPr lang="en-US" smtClean="0"/>
              <a:t>n.acone - g.p.palumbo</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30DC44B-4C39-F746-B001-3C47C9A4A06C}" type="slidenum">
              <a:rPr lang="en-US" smtClean="0"/>
              <a:pPr/>
              <a:t>‹N›</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E79B341-B6FE-4CCA-AB08-B0DB3878A6B2}" type="datetime1">
              <a:rPr lang="en-US" smtClean="0"/>
              <a:pPr/>
              <a:t>9/12/2020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n.acone - g.p.palumbo</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0DC44B-4C39-F746-B001-3C47C9A4A06C}" type="slidenum">
              <a:rPr lang="en-US" smtClean="0"/>
              <a:pPr/>
              <a:t>‹N›</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t.wikipedia.org/wiki/File:2019-nCoV-CDC-23312_without_background.pn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pixabay.com/it/illustrations/virus-microscopio-infezione-1812092/"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pixabay.com/it/illustrations/virus-microscopio-infezione-1812092/"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t.wikipedia.org/wiki/File:Infectious_bronchitis_virus.png"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CORSO </a:t>
            </a:r>
            <a:r>
              <a:rPr lang="it-IT" dirty="0" err="1" smtClean="0"/>
              <a:t>DI</a:t>
            </a:r>
            <a:r>
              <a:rPr lang="it-IT" dirty="0" smtClean="0"/>
              <a:t> FORMAZIONE COVID-19</a:t>
            </a:r>
            <a:endParaRPr lang="it-IT" dirty="0"/>
          </a:p>
        </p:txBody>
      </p:sp>
      <p:sp>
        <p:nvSpPr>
          <p:cNvPr id="3" name="Segnaposto contenuto 2"/>
          <p:cNvSpPr>
            <a:spLocks noGrp="1"/>
          </p:cNvSpPr>
          <p:nvPr>
            <p:ph idx="1"/>
          </p:nvPr>
        </p:nvSpPr>
        <p:spPr/>
        <p:txBody>
          <a:bodyPr/>
          <a:lstStyle/>
          <a:p>
            <a:endParaRPr lang="it-IT" dirty="0" smtClean="0"/>
          </a:p>
          <a:p>
            <a:pPr>
              <a:buNone/>
            </a:pPr>
            <a:r>
              <a:rPr lang="it-IT" dirty="0" smtClean="0">
                <a:solidFill>
                  <a:srgbClr val="FF0000"/>
                </a:solidFill>
              </a:rPr>
              <a:t>“</a:t>
            </a:r>
            <a:r>
              <a:rPr lang="it-IT" sz="4000" dirty="0" smtClean="0">
                <a:solidFill>
                  <a:srgbClr val="FF0000"/>
                </a:solidFill>
              </a:rPr>
              <a:t>Misure di prevenzione e comportamenti nell’infezione da covid-19”</a:t>
            </a:r>
            <a:endParaRPr lang="it-IT" sz="4000" dirty="0">
              <a:solidFill>
                <a:srgbClr val="FF0000"/>
              </a:solidFill>
            </a:endParaRPr>
          </a:p>
        </p:txBody>
      </p:sp>
      <p:sp>
        <p:nvSpPr>
          <p:cNvPr id="5" name="Segnaposto numero diapositiva 4"/>
          <p:cNvSpPr>
            <a:spLocks noGrp="1"/>
          </p:cNvSpPr>
          <p:nvPr>
            <p:ph type="sldNum" sz="quarter" idx="12"/>
          </p:nvPr>
        </p:nvSpPr>
        <p:spPr/>
        <p:txBody>
          <a:bodyPr/>
          <a:lstStyle/>
          <a:p>
            <a:fld id="{E30DC44B-4C39-F746-B001-3C47C9A4A06C}"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528" y="4358302"/>
            <a:ext cx="3492500" cy="2324100"/>
          </a:xfrm>
          <a:prstGeom prst="rect">
            <a:avLst/>
          </a:prstGeom>
        </p:spPr>
      </p:pic>
      <p:pic>
        <p:nvPicPr>
          <p:cNvPr id="3" name="Picture 2" descr="download.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46317" y="208607"/>
            <a:ext cx="3492500" cy="2324100"/>
          </a:xfrm>
          <a:prstGeom prst="rect">
            <a:avLst/>
          </a:prstGeom>
        </p:spPr>
      </p:pic>
      <p:pic>
        <p:nvPicPr>
          <p:cNvPr id="4" name="Picture 3" descr="downloa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46317" y="4358302"/>
            <a:ext cx="3492500" cy="2324100"/>
          </a:xfrm>
          <a:prstGeom prst="rect">
            <a:avLst/>
          </a:prstGeom>
        </p:spPr>
      </p:pic>
      <p:pic>
        <p:nvPicPr>
          <p:cNvPr id="5" name="Picture 4" descr="download.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8528" y="208607"/>
            <a:ext cx="2647618" cy="1761869"/>
          </a:xfrm>
          <a:prstGeom prst="rect">
            <a:avLst/>
          </a:prstGeom>
        </p:spPr>
      </p:pic>
      <p:pic>
        <p:nvPicPr>
          <p:cNvPr id="6" name="Picture 5" descr="images.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18528" y="2022321"/>
            <a:ext cx="1839789" cy="1378066"/>
          </a:xfrm>
          <a:prstGeom prst="rect">
            <a:avLst/>
          </a:prstGeom>
        </p:spPr>
      </p:pic>
      <p:pic>
        <p:nvPicPr>
          <p:cNvPr id="7" name="Picture 6" descr="images.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994932" y="208607"/>
            <a:ext cx="2361334" cy="1768721"/>
          </a:xfrm>
          <a:prstGeom prst="rect">
            <a:avLst/>
          </a:prstGeom>
        </p:spPr>
      </p:pic>
      <p:pic>
        <p:nvPicPr>
          <p:cNvPr id="8" name="Picture 7" descr="images.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725005" y="4472867"/>
            <a:ext cx="1631261" cy="2100867"/>
          </a:xfrm>
          <a:prstGeom prst="rect">
            <a:avLst/>
          </a:prstGeom>
        </p:spPr>
      </p:pic>
      <p:pic>
        <p:nvPicPr>
          <p:cNvPr id="9" name="Picture 8" descr="images.jp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317289" y="2703747"/>
            <a:ext cx="2032274" cy="1352386"/>
          </a:xfrm>
          <a:prstGeom prst="rect">
            <a:avLst/>
          </a:prstGeom>
        </p:spPr>
      </p:pic>
      <p:pic>
        <p:nvPicPr>
          <p:cNvPr id="10" name="Picture 9" descr="images.jp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089647" y="2007107"/>
            <a:ext cx="2147653" cy="1393280"/>
          </a:xfrm>
          <a:prstGeom prst="rect">
            <a:avLst/>
          </a:prstGeom>
        </p:spPr>
      </p:pic>
      <p:pic>
        <p:nvPicPr>
          <p:cNvPr id="11" name="Picture 10" descr="images.jpg"/>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6466794" y="2703747"/>
            <a:ext cx="2572023" cy="1352386"/>
          </a:xfrm>
          <a:prstGeom prst="rect">
            <a:avLst/>
          </a:prstGeom>
        </p:spPr>
      </p:pic>
      <p:sp>
        <p:nvSpPr>
          <p:cNvPr id="12" name="TextBox 11"/>
          <p:cNvSpPr txBox="1"/>
          <p:nvPr/>
        </p:nvSpPr>
        <p:spPr>
          <a:xfrm>
            <a:off x="118528" y="3480647"/>
            <a:ext cx="4118772" cy="830997"/>
          </a:xfrm>
          <a:prstGeom prst="rect">
            <a:avLst/>
          </a:prstGeom>
          <a:solidFill>
            <a:srgbClr val="800000"/>
          </a:solidFill>
        </p:spPr>
        <p:txBody>
          <a:bodyPr wrap="square" rtlCol="0">
            <a:spAutoFit/>
          </a:bodyPr>
          <a:lstStyle/>
          <a:p>
            <a:pPr algn="ctr"/>
            <a:r>
              <a:rPr lang="en-US" sz="2400" b="1" dirty="0" smtClean="0">
                <a:solidFill>
                  <a:schemeClr val="bg1"/>
                </a:solidFill>
              </a:rPr>
              <a:t>Images of the Wuhan Market from the Web</a:t>
            </a:r>
            <a:endParaRPr lang="en-US" sz="2400" b="1" dirty="0">
              <a:solidFill>
                <a:schemeClr val="bg1"/>
              </a:solidFill>
            </a:endParaRPr>
          </a:p>
        </p:txBody>
      </p:sp>
      <p:sp>
        <p:nvSpPr>
          <p:cNvPr id="14" name="Segnaposto numero diapositiva 13"/>
          <p:cNvSpPr>
            <a:spLocks noGrp="1"/>
          </p:cNvSpPr>
          <p:nvPr>
            <p:ph type="sldNum" sz="quarter" idx="12"/>
          </p:nvPr>
        </p:nvSpPr>
        <p:spPr/>
        <p:txBody>
          <a:bodyPr/>
          <a:lstStyle/>
          <a:p>
            <a:fld id="{E30DC44B-4C39-F746-B001-3C47C9A4A06C}" type="slidenum">
              <a:rPr lang="en-US" smtClean="0"/>
              <a:pPr/>
              <a:t>10</a:t>
            </a:fld>
            <a:endParaRPr lang="en-US"/>
          </a:p>
        </p:txBody>
      </p:sp>
    </p:spTree>
    <p:extLst>
      <p:ext uri="{BB962C8B-B14F-4D97-AF65-F5344CB8AC3E}">
        <p14:creationId xmlns:p14="http://schemas.microsoft.com/office/powerpoint/2010/main" xmlns="" val="1108300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2953" y="1966364"/>
            <a:ext cx="6972300" cy="4737100"/>
          </a:xfrm>
          <a:prstGeom prst="rect">
            <a:avLst/>
          </a:prstGeom>
        </p:spPr>
      </p:pic>
      <p:sp>
        <p:nvSpPr>
          <p:cNvPr id="6" name="Rectangle 5"/>
          <p:cNvSpPr/>
          <p:nvPr/>
        </p:nvSpPr>
        <p:spPr>
          <a:xfrm>
            <a:off x="98230" y="111438"/>
            <a:ext cx="8942040" cy="1938992"/>
          </a:xfrm>
          <a:prstGeom prst="rect">
            <a:avLst/>
          </a:prstGeom>
        </p:spPr>
        <p:txBody>
          <a:bodyPr wrap="square">
            <a:spAutoFit/>
          </a:bodyPr>
          <a:lstStyle/>
          <a:p>
            <a:r>
              <a:rPr lang="en-US" sz="2000" b="1" dirty="0">
                <a:solidFill>
                  <a:srgbClr val="800000"/>
                </a:solidFill>
              </a:rPr>
              <a:t>Intra- and Inter-Species Transmission of Human Corona-viruses. </a:t>
            </a:r>
            <a:r>
              <a:rPr lang="en-US" sz="2000" dirty="0"/>
              <a:t>Red, yellow, green, blue, brown, and purple arrows represent transmission of MERS-</a:t>
            </a:r>
            <a:r>
              <a:rPr lang="en-US" sz="2000" dirty="0" err="1"/>
              <a:t>CoV</a:t>
            </a:r>
            <a:r>
              <a:rPr lang="en-US" sz="2000" dirty="0"/>
              <a:t>, SARS-</a:t>
            </a:r>
            <a:r>
              <a:rPr lang="en-US" sz="2000" dirty="0" err="1"/>
              <a:t>CoV</a:t>
            </a:r>
            <a:r>
              <a:rPr lang="en-US" sz="2000" dirty="0"/>
              <a:t>, NL63, HKU1, OC43, and 229E, respectively, between bats, camels, cows, humans, and masked palm civets (shown in a legend on the side of the figure). Unbroken arrows represent confirmed transmission between the two species in question, and broken arrows represent suspected transmission. </a:t>
            </a:r>
          </a:p>
        </p:txBody>
      </p:sp>
      <p:sp>
        <p:nvSpPr>
          <p:cNvPr id="2" name="Segnaposto piè di pagina 1"/>
          <p:cNvSpPr>
            <a:spLocks noGrp="1"/>
          </p:cNvSpPr>
          <p:nvPr>
            <p:ph type="ftr" sz="quarter" idx="11"/>
          </p:nvPr>
        </p:nvSpPr>
        <p:spPr>
          <a:xfrm>
            <a:off x="98230" y="6356350"/>
            <a:ext cx="3352800" cy="365125"/>
          </a:xfrm>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11</a:t>
            </a:fld>
            <a:endParaRPr lang="en-US"/>
          </a:p>
        </p:txBody>
      </p:sp>
    </p:spTree>
    <p:extLst>
      <p:ext uri="{BB962C8B-B14F-4D97-AF65-F5344CB8AC3E}">
        <p14:creationId xmlns:p14="http://schemas.microsoft.com/office/powerpoint/2010/main" xmlns="" val="434271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38C1513A-4E8C-4CFA-8DF5-19D1FA23BF81}"/>
              </a:ext>
            </a:extLst>
          </p:cNvPr>
          <p:cNvSpPr/>
          <p:nvPr/>
        </p:nvSpPr>
        <p:spPr>
          <a:xfrm>
            <a:off x="545556" y="1655893"/>
            <a:ext cx="8062662" cy="6370975"/>
          </a:xfrm>
          <a:prstGeom prst="rect">
            <a:avLst/>
          </a:prstGeom>
        </p:spPr>
        <p:txBody>
          <a:bodyPr wrap="square">
            <a:spAutoFit/>
          </a:bodyPr>
          <a:lstStyle/>
          <a:p>
            <a:pPr algn="just">
              <a:spcAft>
                <a:spcPts val="0"/>
              </a:spcAft>
            </a:pPr>
            <a:r>
              <a:rPr lang="it-IT" sz="2400" dirty="0">
                <a:solidFill>
                  <a:schemeClr val="tx1">
                    <a:lumMod val="85000"/>
                    <a:lumOff val="15000"/>
                  </a:schemeClr>
                </a:solidFill>
                <a:ea typeface="Calibri" panose="020F0502020204030204" pitchFamily="34" charset="0"/>
                <a:cs typeface="Times New Roman" panose="02020603050405020304" pitchFamily="18" charset="0"/>
              </a:rPr>
              <a:t>I coronavirus (</a:t>
            </a:r>
            <a:r>
              <a:rPr lang="it-IT" sz="2400" dirty="0" err="1">
                <a:solidFill>
                  <a:schemeClr val="tx1">
                    <a:lumMod val="85000"/>
                    <a:lumOff val="15000"/>
                  </a:schemeClr>
                </a:solidFill>
                <a:ea typeface="Calibri" panose="020F0502020204030204" pitchFamily="34" charset="0"/>
                <a:cs typeface="Times New Roman" panose="02020603050405020304" pitchFamily="18" charset="0"/>
              </a:rPr>
              <a:t>CoV</a:t>
            </a:r>
            <a:r>
              <a:rPr lang="it-IT" sz="2400" dirty="0">
                <a:solidFill>
                  <a:schemeClr val="tx1">
                    <a:lumMod val="85000"/>
                    <a:lumOff val="15000"/>
                  </a:schemeClr>
                </a:solidFill>
                <a:ea typeface="Calibri" panose="020F0502020204030204" pitchFamily="34" charset="0"/>
                <a:cs typeface="Times New Roman" panose="02020603050405020304" pitchFamily="18" charset="0"/>
              </a:rPr>
              <a:t>) sono un’ampia famiglia di virus respiratori ad RNA di notevole peso molecolare, rivestiti. Essi sono chiamati così per i  </a:t>
            </a:r>
            <a:r>
              <a:rPr lang="it-IT" sz="2400" dirty="0" err="1">
                <a:solidFill>
                  <a:schemeClr val="tx1">
                    <a:lumMod val="85000"/>
                    <a:lumOff val="15000"/>
                  </a:schemeClr>
                </a:solidFill>
                <a:ea typeface="Calibri" panose="020F0502020204030204" pitchFamily="34" charset="0"/>
                <a:cs typeface="Times New Roman" panose="02020603050405020304" pitchFamily="18" charset="0"/>
              </a:rPr>
              <a:t>peplomeri</a:t>
            </a:r>
            <a:r>
              <a:rPr lang="it-IT" sz="2400" dirty="0">
                <a:solidFill>
                  <a:schemeClr val="tx1">
                    <a:lumMod val="85000"/>
                    <a:lumOff val="15000"/>
                  </a:schemeClr>
                </a:solidFill>
                <a:ea typeface="Calibri" panose="020F0502020204030204" pitchFamily="34" charset="0"/>
                <a:cs typeface="Times New Roman" panose="02020603050405020304" pitchFamily="18" charset="0"/>
              </a:rPr>
              <a:t>, o spicole, presenti sulla loro superficie che conferiscono alla struttura un aspetto a forma di corona.</a:t>
            </a:r>
          </a:p>
          <a:p>
            <a:pPr algn="just">
              <a:spcAft>
                <a:spcPts val="0"/>
              </a:spcAft>
            </a:pPr>
            <a:r>
              <a:rPr lang="it-IT" sz="2400" dirty="0">
                <a:solidFill>
                  <a:schemeClr val="tx1">
                    <a:lumMod val="85000"/>
                    <a:lumOff val="15000"/>
                  </a:schemeClr>
                </a:solidFill>
                <a:ea typeface="Calibri" panose="020F0502020204030204" pitchFamily="34" charset="0"/>
                <a:cs typeface="Times New Roman" panose="02020603050405020304" pitchFamily="18" charset="0"/>
              </a:rPr>
              <a:t>Possono causare malattie da lievi a moderate, che vanno dal comune raffreddore a sindromi respiratorie molto gravi come nelle già ricordate SARS e MERS.</a:t>
            </a:r>
          </a:p>
          <a:p>
            <a:pPr algn="just">
              <a:spcAft>
                <a:spcPts val="0"/>
              </a:spcAft>
            </a:pPr>
            <a:r>
              <a:rPr lang="it-IT" sz="2400" dirty="0">
                <a:solidFill>
                  <a:schemeClr val="tx1">
                    <a:lumMod val="85000"/>
                    <a:lumOff val="15000"/>
                  </a:schemeClr>
                </a:solidFill>
                <a:ea typeface="Calibri" panose="020F0502020204030204" pitchFamily="34" charset="0"/>
                <a:cs typeface="Times New Roman" panose="02020603050405020304" pitchFamily="18" charset="0"/>
              </a:rPr>
              <a:t>I coronavirus sono comuni in molte specie animali, in casi sfortunati se pur non frequenti, </a:t>
            </a:r>
            <a:r>
              <a:rPr lang="it-IT" sz="2200" dirty="0">
                <a:solidFill>
                  <a:schemeClr val="tx1">
                    <a:lumMod val="85000"/>
                    <a:lumOff val="15000"/>
                  </a:schemeClr>
                </a:solidFill>
                <a:ea typeface="Calibri" panose="020F0502020204030204" pitchFamily="34" charset="0"/>
                <a:cs typeface="Times New Roman" panose="02020603050405020304" pitchFamily="18" charset="0"/>
              </a:rPr>
              <a:t>possono</a:t>
            </a:r>
            <a:r>
              <a:rPr lang="it-IT" sz="2400" dirty="0">
                <a:solidFill>
                  <a:schemeClr val="tx1">
                    <a:lumMod val="85000"/>
                    <a:lumOff val="15000"/>
                  </a:schemeClr>
                </a:solidFill>
                <a:ea typeface="Calibri" panose="020F0502020204030204" pitchFamily="34" charset="0"/>
                <a:cs typeface="Times New Roman" panose="02020603050405020304" pitchFamily="18" charset="0"/>
              </a:rPr>
              <a:t> evolversi e infettare l’uomo, per poi diffondersi orizzontalmente nella popolazione. I coronavirus umani conosciuti ad oggi, comuni in tutto il mondo, sono sette e comprendono anche quelli che hanno fatto il salto di specie.</a:t>
            </a:r>
          </a:p>
          <a:p>
            <a:pPr algn="just">
              <a:spcAft>
                <a:spcPts val="0"/>
              </a:spcAft>
            </a:pPr>
            <a:endParaRPr lang="it-IT" sz="2400" dirty="0">
              <a:solidFill>
                <a:schemeClr val="tx1">
                  <a:lumMod val="85000"/>
                  <a:lumOff val="15000"/>
                </a:schemeClr>
              </a:solidFill>
              <a:ea typeface="Calibri" panose="020F0502020204030204" pitchFamily="34" charset="0"/>
              <a:cs typeface="Times New Roman" panose="02020603050405020304" pitchFamily="18" charset="0"/>
            </a:endParaRPr>
          </a:p>
          <a:p>
            <a:pPr algn="just"/>
            <a:r>
              <a:rPr lang="it-IT" sz="2400" dirty="0">
                <a:solidFill>
                  <a:schemeClr val="tx1">
                    <a:lumMod val="85000"/>
                    <a:lumOff val="15000"/>
                  </a:schemeClr>
                </a:solidFill>
                <a:ea typeface="Calibri" panose="020F0502020204030204" pitchFamily="34" charset="0"/>
                <a:cs typeface="Times New Roman" panose="02020603050405020304" pitchFamily="18" charset="0"/>
              </a:rPr>
              <a:t>Il nuovo coronavirus insieme all’agente della SARS e a quello della MERS è stato classificato fra i </a:t>
            </a:r>
            <a:r>
              <a:rPr lang="it-IT" sz="2400" dirty="0" err="1">
                <a:solidFill>
                  <a:schemeClr val="tx1">
                    <a:lumMod val="85000"/>
                    <a:lumOff val="15000"/>
                  </a:schemeClr>
                </a:solidFill>
                <a:ea typeface="Calibri" panose="020F0502020204030204" pitchFamily="34" charset="0"/>
                <a:cs typeface="Times New Roman" panose="02020603050405020304" pitchFamily="18" charset="0"/>
              </a:rPr>
              <a:t>Betacoronavirus</a:t>
            </a:r>
            <a:r>
              <a:rPr lang="it-IT" sz="2400" dirty="0">
                <a:solidFill>
                  <a:schemeClr val="tx1">
                    <a:lumMod val="85000"/>
                    <a:lumOff val="15000"/>
                  </a:schemeClr>
                </a:solidFill>
                <a:ea typeface="Calibri" panose="020F0502020204030204" pitchFamily="34" charset="0"/>
                <a:cs typeface="Times New Roman" panose="02020603050405020304" pitchFamily="18" charset="0"/>
              </a:rPr>
              <a:t>.</a:t>
            </a:r>
          </a:p>
        </p:txBody>
      </p:sp>
      <p:pic>
        <p:nvPicPr>
          <p:cNvPr id="6"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1"/>
            <a:ext cx="9144000" cy="1475695"/>
          </a:xfrm>
          <a:prstGeom prst="rect">
            <a:avLst/>
          </a:prstGeom>
        </p:spPr>
      </p:pic>
      <p:pic>
        <p:nvPicPr>
          <p:cNvPr id="7"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t="83877" b="7914"/>
          <a:stretch/>
        </p:blipFill>
        <p:spPr>
          <a:xfrm>
            <a:off x="0" y="6248400"/>
            <a:ext cx="9144000" cy="609600"/>
          </a:xfrm>
          <a:prstGeom prst="rect">
            <a:avLst/>
          </a:prstGeom>
        </p:spPr>
      </p:pic>
      <p:sp>
        <p:nvSpPr>
          <p:cNvPr id="8" name="Titolo 1">
            <a:extLst>
              <a:ext uri="{FF2B5EF4-FFF2-40B4-BE49-F238E27FC236}">
                <a16:creationId xmlns:a16="http://schemas.microsoft.com/office/drawing/2014/main" xmlns="" id="{5225BC95-9A61-42D6-889E-D19E72BED8CC}"/>
              </a:ext>
            </a:extLst>
          </p:cNvPr>
          <p:cNvSpPr txBox="1">
            <a:spLocks/>
          </p:cNvSpPr>
          <p:nvPr/>
        </p:nvSpPr>
        <p:spPr>
          <a:xfrm>
            <a:off x="343191" y="410722"/>
            <a:ext cx="8265028" cy="668778"/>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800" b="1" dirty="0">
                <a:solidFill>
                  <a:schemeClr val="bg1"/>
                </a:solidFill>
              </a:rPr>
              <a:t>CONSIDERAZIONI GENERALI SUI CORONAVIRUS</a:t>
            </a:r>
          </a:p>
        </p:txBody>
      </p:sp>
    </p:spTree>
    <p:extLst>
      <p:ext uri="{BB962C8B-B14F-4D97-AF65-F5344CB8AC3E}">
        <p14:creationId xmlns:p14="http://schemas.microsoft.com/office/powerpoint/2010/main" xmlns="" val="2375892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1"/>
            <a:ext cx="9144000" cy="1475695"/>
          </a:xfrm>
          <a:prstGeom prst="rect">
            <a:avLst/>
          </a:prstGeom>
        </p:spPr>
      </p:pic>
      <p:pic>
        <p:nvPicPr>
          <p:cNvPr id="5"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t="83877" b="7914"/>
          <a:stretch/>
        </p:blipFill>
        <p:spPr>
          <a:xfrm>
            <a:off x="0" y="6248400"/>
            <a:ext cx="9144000" cy="609600"/>
          </a:xfrm>
          <a:prstGeom prst="rect">
            <a:avLst/>
          </a:prstGeom>
        </p:spPr>
      </p:pic>
      <p:sp>
        <p:nvSpPr>
          <p:cNvPr id="6" name="Titolo 1">
            <a:extLst>
              <a:ext uri="{FF2B5EF4-FFF2-40B4-BE49-F238E27FC236}">
                <a16:creationId xmlns:a16="http://schemas.microsoft.com/office/drawing/2014/main" xmlns="" id="{5225BC95-9A61-42D6-889E-D19E72BED8CC}"/>
              </a:ext>
            </a:extLst>
          </p:cNvPr>
          <p:cNvSpPr txBox="1">
            <a:spLocks/>
          </p:cNvSpPr>
          <p:nvPr/>
        </p:nvSpPr>
        <p:spPr>
          <a:xfrm>
            <a:off x="257466" y="144146"/>
            <a:ext cx="8265028" cy="1193923"/>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b="1" dirty="0">
                <a:solidFill>
                  <a:schemeClr val="bg1"/>
                </a:solidFill>
              </a:rPr>
              <a:t>CLASSIFICAZIONE DEI CORONAVIRUS</a:t>
            </a:r>
          </a:p>
          <a:p>
            <a:pPr algn="l"/>
            <a:r>
              <a:rPr lang="it-IT" sz="4000" b="1" dirty="0">
                <a:solidFill>
                  <a:schemeClr val="bg1"/>
                </a:solidFill>
              </a:rPr>
              <a:t>(FAMIGLIA CORONAVIRIDAE)</a:t>
            </a:r>
          </a:p>
        </p:txBody>
      </p:sp>
      <p:sp>
        <p:nvSpPr>
          <p:cNvPr id="12" name="Segnaposto contenuto 2"/>
          <p:cNvSpPr txBox="1">
            <a:spLocks/>
          </p:cNvSpPr>
          <p:nvPr/>
        </p:nvSpPr>
        <p:spPr>
          <a:xfrm>
            <a:off x="628650" y="2064046"/>
            <a:ext cx="7886700" cy="34436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solidFill>
                  <a:schemeClr val="tx1">
                    <a:lumMod val="85000"/>
                    <a:lumOff val="15000"/>
                  </a:schemeClr>
                </a:solidFill>
                <a:ea typeface="Calibri" panose="020F0502020204030204" pitchFamily="34" charset="0"/>
                <a:cs typeface="Times New Roman" panose="02020603050405020304" pitchFamily="18" charset="0"/>
              </a:rPr>
              <a:t>Sono stati raggruppati in quattro generi:</a:t>
            </a:r>
          </a:p>
          <a:p>
            <a:r>
              <a:rPr lang="it-IT" dirty="0" err="1">
                <a:solidFill>
                  <a:schemeClr val="tx1">
                    <a:lumMod val="85000"/>
                    <a:lumOff val="15000"/>
                  </a:schemeClr>
                </a:solidFill>
                <a:ea typeface="Calibri" panose="020F0502020204030204" pitchFamily="34" charset="0"/>
                <a:cs typeface="Times New Roman" panose="02020603050405020304" pitchFamily="18" charset="0"/>
              </a:rPr>
              <a:t>Alphacoronavirus</a:t>
            </a:r>
            <a:endParaRPr lang="it-IT" dirty="0">
              <a:solidFill>
                <a:schemeClr val="tx1">
                  <a:lumMod val="85000"/>
                  <a:lumOff val="15000"/>
                </a:schemeClr>
              </a:solidFill>
              <a:ea typeface="Calibri" panose="020F0502020204030204" pitchFamily="34" charset="0"/>
              <a:cs typeface="Times New Roman" panose="02020603050405020304" pitchFamily="18" charset="0"/>
            </a:endParaRPr>
          </a:p>
          <a:p>
            <a:r>
              <a:rPr lang="it-IT" dirty="0" err="1">
                <a:solidFill>
                  <a:schemeClr val="tx1">
                    <a:lumMod val="85000"/>
                    <a:lumOff val="15000"/>
                  </a:schemeClr>
                </a:solidFill>
                <a:ea typeface="Calibri" panose="020F0502020204030204" pitchFamily="34" charset="0"/>
                <a:cs typeface="Times New Roman" panose="02020603050405020304" pitchFamily="18" charset="0"/>
              </a:rPr>
              <a:t>Betacoronavirus</a:t>
            </a:r>
            <a:endParaRPr lang="it-IT" dirty="0">
              <a:solidFill>
                <a:schemeClr val="tx1">
                  <a:lumMod val="85000"/>
                  <a:lumOff val="15000"/>
                </a:schemeClr>
              </a:solidFill>
              <a:ea typeface="Calibri" panose="020F0502020204030204" pitchFamily="34" charset="0"/>
              <a:cs typeface="Times New Roman" panose="02020603050405020304" pitchFamily="18" charset="0"/>
            </a:endParaRPr>
          </a:p>
          <a:p>
            <a:r>
              <a:rPr lang="it-IT" dirty="0" err="1">
                <a:solidFill>
                  <a:schemeClr val="tx1">
                    <a:lumMod val="85000"/>
                    <a:lumOff val="15000"/>
                  </a:schemeClr>
                </a:solidFill>
                <a:ea typeface="Calibri" panose="020F0502020204030204" pitchFamily="34" charset="0"/>
                <a:cs typeface="Times New Roman" panose="02020603050405020304" pitchFamily="18" charset="0"/>
              </a:rPr>
              <a:t>Gammacoronavirus</a:t>
            </a:r>
            <a:endParaRPr lang="it-IT" dirty="0">
              <a:solidFill>
                <a:schemeClr val="tx1">
                  <a:lumMod val="85000"/>
                  <a:lumOff val="15000"/>
                </a:schemeClr>
              </a:solidFill>
              <a:ea typeface="Calibri" panose="020F0502020204030204" pitchFamily="34" charset="0"/>
              <a:cs typeface="Times New Roman" panose="02020603050405020304" pitchFamily="18" charset="0"/>
            </a:endParaRPr>
          </a:p>
          <a:p>
            <a:r>
              <a:rPr lang="it-IT" dirty="0" err="1">
                <a:solidFill>
                  <a:schemeClr val="tx1">
                    <a:lumMod val="85000"/>
                    <a:lumOff val="15000"/>
                  </a:schemeClr>
                </a:solidFill>
                <a:ea typeface="Calibri" panose="020F0502020204030204" pitchFamily="34" charset="0"/>
                <a:cs typeface="Times New Roman" panose="02020603050405020304" pitchFamily="18" charset="0"/>
              </a:rPr>
              <a:t>Deltacoronavirus</a:t>
            </a:r>
            <a:r>
              <a:rPr lang="it-IT" dirty="0">
                <a:solidFill>
                  <a:schemeClr val="tx1">
                    <a:lumMod val="85000"/>
                    <a:lumOff val="15000"/>
                  </a:schemeClr>
                </a:solidFill>
                <a:ea typeface="Calibri" panose="020F0502020204030204" pitchFamily="34" charset="0"/>
                <a:cs typeface="Times New Roman" panose="02020603050405020304" pitchFamily="18" charset="0"/>
              </a:rPr>
              <a:t> </a:t>
            </a:r>
          </a:p>
          <a:p>
            <a:pPr marL="0" indent="0">
              <a:buFont typeface="Arial" panose="020B0604020202020204" pitchFamily="34" charset="0"/>
              <a:buNone/>
            </a:pPr>
            <a:r>
              <a:rPr lang="it-IT" dirty="0">
                <a:solidFill>
                  <a:schemeClr val="tx1">
                    <a:lumMod val="85000"/>
                    <a:lumOff val="15000"/>
                  </a:schemeClr>
                </a:solidFill>
                <a:ea typeface="Calibri" panose="020F0502020204030204" pitchFamily="34" charset="0"/>
                <a:cs typeface="Times New Roman" panose="02020603050405020304" pitchFamily="18" charset="0"/>
              </a:rPr>
              <a:t>Gli </a:t>
            </a:r>
            <a:r>
              <a:rPr lang="it-IT" dirty="0" err="1">
                <a:solidFill>
                  <a:schemeClr val="tx1">
                    <a:lumMod val="85000"/>
                    <a:lumOff val="15000"/>
                  </a:schemeClr>
                </a:solidFill>
                <a:ea typeface="Calibri" panose="020F0502020204030204" pitchFamily="34" charset="0"/>
                <a:cs typeface="Times New Roman" panose="02020603050405020304" pitchFamily="18" charset="0"/>
              </a:rPr>
              <a:t>alpha</a:t>
            </a:r>
            <a:r>
              <a:rPr lang="it-IT" dirty="0">
                <a:solidFill>
                  <a:schemeClr val="tx1">
                    <a:lumMod val="85000"/>
                    <a:lumOff val="15000"/>
                  </a:schemeClr>
                </a:solidFill>
                <a:ea typeface="Calibri" panose="020F0502020204030204" pitchFamily="34" charset="0"/>
                <a:cs typeface="Times New Roman" panose="02020603050405020304" pitchFamily="18" charset="0"/>
              </a:rPr>
              <a:t> ed i </a:t>
            </a:r>
            <a:r>
              <a:rPr lang="it-IT" dirty="0" err="1">
                <a:solidFill>
                  <a:schemeClr val="tx1">
                    <a:lumMod val="85000"/>
                    <a:lumOff val="15000"/>
                  </a:schemeClr>
                </a:solidFill>
                <a:ea typeface="Calibri" panose="020F0502020204030204" pitchFamily="34" charset="0"/>
                <a:cs typeface="Times New Roman" panose="02020603050405020304" pitchFamily="18" charset="0"/>
              </a:rPr>
              <a:t>betacoronavirus</a:t>
            </a:r>
            <a:r>
              <a:rPr lang="it-IT" dirty="0">
                <a:solidFill>
                  <a:schemeClr val="tx1">
                    <a:lumMod val="85000"/>
                    <a:lumOff val="15000"/>
                  </a:schemeClr>
                </a:solidFill>
                <a:ea typeface="Calibri" panose="020F0502020204030204" pitchFamily="34" charset="0"/>
                <a:cs typeface="Times New Roman" panose="02020603050405020304" pitchFamily="18" charset="0"/>
              </a:rPr>
              <a:t> infettano principalmente i mammiferi, mentre i gamma ed i </a:t>
            </a:r>
            <a:r>
              <a:rPr lang="it-IT" dirty="0" err="1">
                <a:solidFill>
                  <a:schemeClr val="tx1">
                    <a:lumMod val="85000"/>
                    <a:lumOff val="15000"/>
                  </a:schemeClr>
                </a:solidFill>
                <a:ea typeface="Calibri" panose="020F0502020204030204" pitchFamily="34" charset="0"/>
                <a:cs typeface="Times New Roman" panose="02020603050405020304" pitchFamily="18" charset="0"/>
              </a:rPr>
              <a:t>deltacoronavirus</a:t>
            </a:r>
            <a:r>
              <a:rPr lang="it-IT" dirty="0">
                <a:solidFill>
                  <a:schemeClr val="tx1">
                    <a:lumMod val="85000"/>
                    <a:lumOff val="15000"/>
                  </a:schemeClr>
                </a:solidFill>
                <a:ea typeface="Calibri" panose="020F0502020204030204" pitchFamily="34" charset="0"/>
                <a:cs typeface="Times New Roman" panose="02020603050405020304" pitchFamily="18" charset="0"/>
              </a:rPr>
              <a:t> prevalentemente gli uccelli.</a:t>
            </a:r>
          </a:p>
        </p:txBody>
      </p:sp>
    </p:spTree>
    <p:extLst>
      <p:ext uri="{BB962C8B-B14F-4D97-AF65-F5344CB8AC3E}">
        <p14:creationId xmlns:p14="http://schemas.microsoft.com/office/powerpoint/2010/main" xmlns="" val="2989751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D0169DD5-ECE2-4621-808A-184752F3C908}"/>
              </a:ext>
            </a:extLst>
          </p:cNvPr>
          <p:cNvSpPr/>
          <p:nvPr/>
        </p:nvSpPr>
        <p:spPr>
          <a:xfrm>
            <a:off x="785887" y="1569113"/>
            <a:ext cx="7782326" cy="6247864"/>
          </a:xfrm>
          <a:prstGeom prst="rect">
            <a:avLst/>
          </a:prstGeom>
        </p:spPr>
        <p:txBody>
          <a:bodyPr wrap="square">
            <a:spAutoFit/>
          </a:bodyPr>
          <a:lstStyle/>
          <a:p>
            <a:pPr marL="342900" indent="-342900">
              <a:lnSpc>
                <a:spcPct val="150000"/>
              </a:lnSpc>
              <a:spcAft>
                <a:spcPts val="750"/>
              </a:spcAft>
              <a:buSzPts val="1000"/>
              <a:buFont typeface="Symbol" panose="05050102010706020507" pitchFamily="18" charset="2"/>
              <a:buChar char=""/>
              <a:tabLst>
                <a:tab pos="457200" algn="l"/>
              </a:tabLst>
            </a:pPr>
            <a:r>
              <a:rPr lang="it-IT" sz="2400" dirty="0">
                <a:ea typeface="Calibri" panose="020F0502020204030204" pitchFamily="34" charset="0"/>
                <a:cs typeface="Times New Roman" panose="02020603050405020304" pitchFamily="18" charset="0"/>
              </a:rPr>
              <a:t>229E (coronavirus alpha),</a:t>
            </a:r>
          </a:p>
          <a:p>
            <a:pPr marL="342900" indent="-342900">
              <a:lnSpc>
                <a:spcPct val="150000"/>
              </a:lnSpc>
              <a:spcAft>
                <a:spcPts val="750"/>
              </a:spcAft>
              <a:buSzPts val="1000"/>
              <a:buFont typeface="Symbol" panose="05050102010706020507" pitchFamily="18" charset="2"/>
              <a:buChar char=""/>
              <a:tabLst>
                <a:tab pos="457200" algn="l"/>
              </a:tabLst>
            </a:pPr>
            <a:r>
              <a:rPr lang="it-IT" sz="2400" dirty="0">
                <a:ea typeface="Calibri" panose="020F0502020204030204" pitchFamily="34" charset="0"/>
                <a:cs typeface="Times New Roman" panose="02020603050405020304" pitchFamily="18" charset="0"/>
              </a:rPr>
              <a:t>NL63 (coronavirus alpha),</a:t>
            </a:r>
          </a:p>
          <a:p>
            <a:pPr marL="342900" indent="-342900">
              <a:lnSpc>
                <a:spcPct val="150000"/>
              </a:lnSpc>
              <a:spcAft>
                <a:spcPts val="750"/>
              </a:spcAft>
              <a:buSzPts val="1000"/>
              <a:buFont typeface="Symbol" panose="05050102010706020507" pitchFamily="18" charset="2"/>
              <a:buChar char=""/>
              <a:tabLst>
                <a:tab pos="457200" algn="l"/>
              </a:tabLst>
            </a:pPr>
            <a:r>
              <a:rPr lang="it-IT" sz="2400" dirty="0">
                <a:ea typeface="Calibri" panose="020F0502020204030204" pitchFamily="34" charset="0"/>
                <a:cs typeface="Times New Roman" panose="02020603050405020304" pitchFamily="18" charset="0"/>
              </a:rPr>
              <a:t>OC43 (coronavirus beta),</a:t>
            </a:r>
          </a:p>
          <a:p>
            <a:pPr marL="342900" indent="-342900">
              <a:lnSpc>
                <a:spcPct val="150000"/>
              </a:lnSpc>
              <a:spcAft>
                <a:spcPts val="750"/>
              </a:spcAft>
              <a:buSzPts val="1000"/>
              <a:buFont typeface="Symbol" panose="05050102010706020507" pitchFamily="18" charset="2"/>
              <a:buChar char=""/>
              <a:tabLst>
                <a:tab pos="457200" algn="l"/>
              </a:tabLst>
            </a:pPr>
            <a:r>
              <a:rPr lang="it-IT" sz="2400" dirty="0">
                <a:ea typeface="Calibri" panose="020F0502020204030204" pitchFamily="34" charset="0"/>
                <a:cs typeface="Times New Roman" panose="02020603050405020304" pitchFamily="18" charset="0"/>
              </a:rPr>
              <a:t>HKU1 (coronavirus beta),</a:t>
            </a:r>
          </a:p>
          <a:p>
            <a:pPr marL="342900" indent="-342900">
              <a:lnSpc>
                <a:spcPct val="150000"/>
              </a:lnSpc>
              <a:spcAft>
                <a:spcPts val="750"/>
              </a:spcAft>
              <a:buSzPts val="1000"/>
              <a:buFont typeface="Symbol" panose="05050102010706020507" pitchFamily="18" charset="2"/>
              <a:buChar char=""/>
              <a:tabLst>
                <a:tab pos="457200" algn="l"/>
              </a:tabLst>
            </a:pPr>
            <a:r>
              <a:rPr lang="it-IT" sz="2400" dirty="0">
                <a:ea typeface="Calibri" panose="020F0502020204030204" pitchFamily="34" charset="0"/>
                <a:cs typeface="Times New Roman" panose="02020603050405020304" pitchFamily="18" charset="0"/>
              </a:rPr>
              <a:t>MERS-</a:t>
            </a:r>
            <a:r>
              <a:rPr lang="it-IT" sz="2400" dirty="0" err="1">
                <a:ea typeface="Calibri" panose="020F0502020204030204" pitchFamily="34" charset="0"/>
                <a:cs typeface="Times New Roman" panose="02020603050405020304" pitchFamily="18" charset="0"/>
              </a:rPr>
              <a:t>CoV</a:t>
            </a:r>
            <a:r>
              <a:rPr lang="it-IT" sz="2400" dirty="0">
                <a:ea typeface="Calibri" panose="020F0502020204030204" pitchFamily="34" charset="0"/>
                <a:cs typeface="Times New Roman" panose="02020603050405020304" pitchFamily="18" charset="0"/>
              </a:rPr>
              <a:t> (il coronavirus beta che causa la Middle East </a:t>
            </a:r>
            <a:r>
              <a:rPr lang="it-IT" sz="2400" dirty="0" err="1">
                <a:ea typeface="Calibri" panose="020F0502020204030204" pitchFamily="34" charset="0"/>
                <a:cs typeface="Times New Roman" panose="02020603050405020304" pitchFamily="18" charset="0"/>
              </a:rPr>
              <a:t>respiratory</a:t>
            </a:r>
            <a:r>
              <a:rPr lang="it-IT" sz="2400" dirty="0">
                <a:ea typeface="Calibri" panose="020F0502020204030204" pitchFamily="34" charset="0"/>
                <a:cs typeface="Times New Roman" panose="02020603050405020304" pitchFamily="18" charset="0"/>
              </a:rPr>
              <a:t> </a:t>
            </a:r>
            <a:r>
              <a:rPr lang="it-IT" sz="2400" dirty="0" err="1">
                <a:ea typeface="Calibri" panose="020F0502020204030204" pitchFamily="34" charset="0"/>
                <a:cs typeface="Times New Roman" panose="02020603050405020304" pitchFamily="18" charset="0"/>
              </a:rPr>
              <a:t>syndrome</a:t>
            </a:r>
            <a:r>
              <a:rPr lang="it-IT" sz="2400" dirty="0">
                <a:ea typeface="Calibri" panose="020F0502020204030204" pitchFamily="34" charset="0"/>
                <a:cs typeface="Times New Roman" panose="02020603050405020304" pitchFamily="18" charset="0"/>
              </a:rPr>
              <a:t>),</a:t>
            </a:r>
          </a:p>
          <a:p>
            <a:pPr marL="342900" indent="-342900">
              <a:lnSpc>
                <a:spcPct val="150000"/>
              </a:lnSpc>
              <a:spcAft>
                <a:spcPts val="750"/>
              </a:spcAft>
              <a:buSzPts val="1000"/>
              <a:buFont typeface="Symbol" panose="05050102010706020507" pitchFamily="18" charset="2"/>
              <a:buChar char=""/>
              <a:tabLst>
                <a:tab pos="457200" algn="l"/>
              </a:tabLst>
            </a:pPr>
            <a:r>
              <a:rPr lang="it-IT" sz="2400" dirty="0">
                <a:ea typeface="Calibri" panose="020F0502020204030204" pitchFamily="34" charset="0"/>
                <a:cs typeface="Times New Roman" panose="02020603050405020304" pitchFamily="18" charset="0"/>
              </a:rPr>
              <a:t>SARS-</a:t>
            </a:r>
            <a:r>
              <a:rPr lang="it-IT" sz="2400" dirty="0" err="1">
                <a:ea typeface="Calibri" panose="020F0502020204030204" pitchFamily="34" charset="0"/>
                <a:cs typeface="Times New Roman" panose="02020603050405020304" pitchFamily="18" charset="0"/>
              </a:rPr>
              <a:t>CoV</a:t>
            </a:r>
            <a:r>
              <a:rPr lang="it-IT" sz="2400" dirty="0">
                <a:ea typeface="Calibri" panose="020F0502020204030204" pitchFamily="34" charset="0"/>
                <a:cs typeface="Times New Roman" panose="02020603050405020304" pitchFamily="18" charset="0"/>
              </a:rPr>
              <a:t> (il coronavirus beta che causa la Severe acute </a:t>
            </a:r>
            <a:r>
              <a:rPr lang="it-IT" sz="2400" dirty="0" err="1">
                <a:ea typeface="Calibri" panose="020F0502020204030204" pitchFamily="34" charset="0"/>
                <a:cs typeface="Times New Roman" panose="02020603050405020304" pitchFamily="18" charset="0"/>
              </a:rPr>
              <a:t>respiratory</a:t>
            </a:r>
            <a:r>
              <a:rPr lang="it-IT" sz="2400" dirty="0">
                <a:ea typeface="Calibri" panose="020F0502020204030204" pitchFamily="34" charset="0"/>
                <a:cs typeface="Times New Roman" panose="02020603050405020304" pitchFamily="18" charset="0"/>
              </a:rPr>
              <a:t> </a:t>
            </a:r>
            <a:r>
              <a:rPr lang="it-IT" sz="2400" dirty="0" err="1">
                <a:ea typeface="Calibri" panose="020F0502020204030204" pitchFamily="34" charset="0"/>
                <a:cs typeface="Times New Roman" panose="02020603050405020304" pitchFamily="18" charset="0"/>
              </a:rPr>
              <a:t>syndrome</a:t>
            </a:r>
            <a:r>
              <a:rPr lang="it-IT" sz="2400" dirty="0">
                <a:ea typeface="Calibri" panose="020F0502020204030204" pitchFamily="34" charset="0"/>
                <a:cs typeface="Times New Roman" panose="02020603050405020304" pitchFamily="18" charset="0"/>
              </a:rPr>
              <a:t>),</a:t>
            </a:r>
          </a:p>
          <a:p>
            <a:pPr marL="342900" indent="-342900">
              <a:lnSpc>
                <a:spcPct val="150000"/>
              </a:lnSpc>
              <a:spcAft>
                <a:spcPts val="750"/>
              </a:spcAft>
              <a:buSzPts val="1000"/>
              <a:buFont typeface="Symbol" panose="05050102010706020507" pitchFamily="18" charset="2"/>
              <a:buChar char=""/>
              <a:tabLst>
                <a:tab pos="457200" algn="l"/>
              </a:tabLst>
            </a:pPr>
            <a:r>
              <a:rPr lang="it-IT" sz="2400" dirty="0">
                <a:ea typeface="Calibri" panose="020F0502020204030204" pitchFamily="34" charset="0"/>
                <a:cs typeface="Times New Roman" panose="02020603050405020304" pitchFamily="18" charset="0"/>
              </a:rPr>
              <a:t>SARS-CoV-2 (nuovo coronavirus beta denominato Covid-19).</a:t>
            </a:r>
          </a:p>
        </p:txBody>
      </p:sp>
      <p:pic>
        <p:nvPicPr>
          <p:cNvPr id="6"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1"/>
            <a:ext cx="9144000" cy="1475695"/>
          </a:xfrm>
          <a:prstGeom prst="rect">
            <a:avLst/>
          </a:prstGeom>
        </p:spPr>
      </p:pic>
      <p:pic>
        <p:nvPicPr>
          <p:cNvPr id="7"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t="83877" b="7914"/>
          <a:stretch/>
        </p:blipFill>
        <p:spPr>
          <a:xfrm>
            <a:off x="0" y="6248400"/>
            <a:ext cx="9144000" cy="609600"/>
          </a:xfrm>
          <a:prstGeom prst="rect">
            <a:avLst/>
          </a:prstGeom>
        </p:spPr>
      </p:pic>
      <p:sp>
        <p:nvSpPr>
          <p:cNvPr id="8" name="Titolo 1">
            <a:extLst>
              <a:ext uri="{FF2B5EF4-FFF2-40B4-BE49-F238E27FC236}">
                <a16:creationId xmlns:a16="http://schemas.microsoft.com/office/drawing/2014/main" xmlns="" id="{5225BC95-9A61-42D6-889E-D19E72BED8CC}"/>
              </a:ext>
            </a:extLst>
          </p:cNvPr>
          <p:cNvSpPr txBox="1">
            <a:spLocks/>
          </p:cNvSpPr>
          <p:nvPr/>
        </p:nvSpPr>
        <p:spPr>
          <a:xfrm>
            <a:off x="303186" y="587909"/>
            <a:ext cx="8265028" cy="668778"/>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500" b="1" dirty="0">
                <a:solidFill>
                  <a:schemeClr val="bg1"/>
                </a:solidFill>
              </a:rPr>
              <a:t>DENOMINAZIONE DEI SETTE </a:t>
            </a:r>
          </a:p>
          <a:p>
            <a:pPr algn="l"/>
            <a:r>
              <a:rPr lang="it-IT" sz="3500" b="1" dirty="0">
                <a:solidFill>
                  <a:schemeClr val="bg1"/>
                </a:solidFill>
              </a:rPr>
              <a:t>CORONAVIRUS UMANI OGGI CONOSCIUTI</a:t>
            </a:r>
          </a:p>
        </p:txBody>
      </p:sp>
    </p:spTree>
    <p:extLst>
      <p:ext uri="{BB962C8B-B14F-4D97-AF65-F5344CB8AC3E}">
        <p14:creationId xmlns:p14="http://schemas.microsoft.com/office/powerpoint/2010/main" xmlns="" val="37106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1"/>
            <a:ext cx="9144000" cy="1475695"/>
          </a:xfrm>
          <a:prstGeom prst="rect">
            <a:avLst/>
          </a:prstGeom>
        </p:spPr>
      </p:pic>
      <p:pic>
        <p:nvPicPr>
          <p:cNvPr id="5"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t="83877" b="7914"/>
          <a:stretch/>
        </p:blipFill>
        <p:spPr>
          <a:xfrm>
            <a:off x="0" y="6248400"/>
            <a:ext cx="9144000" cy="609600"/>
          </a:xfrm>
          <a:prstGeom prst="rect">
            <a:avLst/>
          </a:prstGeom>
        </p:spPr>
      </p:pic>
      <p:sp>
        <p:nvSpPr>
          <p:cNvPr id="6" name="Titolo 1">
            <a:extLst>
              <a:ext uri="{FF2B5EF4-FFF2-40B4-BE49-F238E27FC236}">
                <a16:creationId xmlns:a16="http://schemas.microsoft.com/office/drawing/2014/main" xmlns="" id="{5225BC95-9A61-42D6-889E-D19E72BED8CC}"/>
              </a:ext>
            </a:extLst>
          </p:cNvPr>
          <p:cNvSpPr txBox="1">
            <a:spLocks/>
          </p:cNvSpPr>
          <p:nvPr/>
        </p:nvSpPr>
        <p:spPr>
          <a:xfrm>
            <a:off x="343191" y="410722"/>
            <a:ext cx="8265028" cy="668778"/>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b="1" dirty="0">
                <a:solidFill>
                  <a:schemeClr val="bg1"/>
                </a:solidFill>
              </a:rPr>
              <a:t>CARATTERISTICHE DEI CORONAVIRUS</a:t>
            </a:r>
          </a:p>
        </p:txBody>
      </p:sp>
      <p:sp>
        <p:nvSpPr>
          <p:cNvPr id="9" name="Segnaposto contenuto 2"/>
          <p:cNvSpPr txBox="1">
            <a:spLocks/>
          </p:cNvSpPr>
          <p:nvPr/>
        </p:nvSpPr>
        <p:spPr>
          <a:xfrm>
            <a:off x="607218" y="1325792"/>
            <a:ext cx="78867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a:solidFill>
                  <a:schemeClr val="tx1">
                    <a:lumMod val="85000"/>
                    <a:lumOff val="15000"/>
                  </a:schemeClr>
                </a:solidFill>
                <a:ea typeface="Calibri" panose="020F0502020204030204" pitchFamily="34" charset="0"/>
                <a:cs typeface="Times New Roman" panose="02020603050405020304" pitchFamily="18" charset="0"/>
              </a:rPr>
              <a:t> </a:t>
            </a:r>
          </a:p>
          <a:p>
            <a:pPr algn="just"/>
            <a:r>
              <a:rPr lang="it-IT" dirty="0">
                <a:solidFill>
                  <a:schemeClr val="tx1">
                    <a:lumMod val="85000"/>
                    <a:lumOff val="15000"/>
                  </a:schemeClr>
                </a:solidFill>
                <a:ea typeface="Calibri" panose="020F0502020204030204" pitchFamily="34" charset="0"/>
                <a:cs typeface="Times New Roman" panose="02020603050405020304" pitchFamily="18" charset="0"/>
              </a:rPr>
              <a:t>Si tratta di virus ad RNA, rivestiti, cioè dotati di </a:t>
            </a:r>
            <a:r>
              <a:rPr lang="it-IT" dirty="0" err="1">
                <a:solidFill>
                  <a:schemeClr val="tx1">
                    <a:lumMod val="85000"/>
                    <a:lumOff val="15000"/>
                  </a:schemeClr>
                </a:solidFill>
                <a:ea typeface="Calibri" panose="020F0502020204030204" pitchFamily="34" charset="0"/>
                <a:cs typeface="Times New Roman" panose="02020603050405020304" pitchFamily="18" charset="0"/>
              </a:rPr>
              <a:t>pericapside</a:t>
            </a:r>
            <a:r>
              <a:rPr lang="it-IT" dirty="0">
                <a:solidFill>
                  <a:schemeClr val="tx1">
                    <a:lumMod val="85000"/>
                    <a:lumOff val="15000"/>
                  </a:schemeClr>
                </a:solidFill>
                <a:ea typeface="Calibri" panose="020F0502020204030204" pitchFamily="34" charset="0"/>
                <a:cs typeface="Times New Roman" panose="02020603050405020304" pitchFamily="18" charset="0"/>
              </a:rPr>
              <a:t>, di struttura elicoidale. </a:t>
            </a:r>
          </a:p>
          <a:p>
            <a:pPr algn="just"/>
            <a:r>
              <a:rPr lang="it-IT" dirty="0">
                <a:solidFill>
                  <a:schemeClr val="tx1">
                    <a:lumMod val="85000"/>
                    <a:lumOff val="15000"/>
                  </a:schemeClr>
                </a:solidFill>
                <a:ea typeface="Calibri" panose="020F0502020204030204" pitchFamily="34" charset="0"/>
                <a:cs typeface="Times New Roman" panose="02020603050405020304" pitchFamily="18" charset="0"/>
              </a:rPr>
              <a:t>L’acido nucleico varia da 26 a 32 </a:t>
            </a:r>
            <a:r>
              <a:rPr lang="it-IT" dirty="0" err="1">
                <a:solidFill>
                  <a:schemeClr val="tx1">
                    <a:lumMod val="85000"/>
                    <a:lumOff val="15000"/>
                  </a:schemeClr>
                </a:solidFill>
                <a:ea typeface="Calibri" panose="020F0502020204030204" pitchFamily="34" charset="0"/>
                <a:cs typeface="Times New Roman" panose="02020603050405020304" pitchFamily="18" charset="0"/>
              </a:rPr>
              <a:t>kilobasi</a:t>
            </a:r>
            <a:r>
              <a:rPr lang="it-IT" dirty="0">
                <a:solidFill>
                  <a:schemeClr val="tx1">
                    <a:lumMod val="85000"/>
                    <a:lumOff val="15000"/>
                  </a:schemeClr>
                </a:solidFill>
                <a:ea typeface="Calibri" panose="020F0502020204030204" pitchFamily="34" charset="0"/>
                <a:cs typeface="Times New Roman" panose="02020603050405020304" pitchFamily="18" charset="0"/>
              </a:rPr>
              <a:t> e possiede le dimensioni maggiori fra i virus ad RNA.</a:t>
            </a:r>
          </a:p>
          <a:p>
            <a:pPr algn="just"/>
            <a:r>
              <a:rPr lang="it-IT" dirty="0">
                <a:solidFill>
                  <a:schemeClr val="tx1">
                    <a:lumMod val="85000"/>
                    <a:lumOff val="15000"/>
                  </a:schemeClr>
                </a:solidFill>
                <a:ea typeface="Calibri" panose="020F0502020204030204" pitchFamily="34" charset="0"/>
                <a:cs typeface="Times New Roman" panose="02020603050405020304" pitchFamily="18" charset="0"/>
              </a:rPr>
              <a:t>Il diametro dei virioni può raggiungere la dimensione di 160 nanometri.</a:t>
            </a:r>
          </a:p>
          <a:p>
            <a:pPr algn="just"/>
            <a:r>
              <a:rPr lang="it-IT" dirty="0">
                <a:solidFill>
                  <a:schemeClr val="tx1">
                    <a:lumMod val="85000"/>
                    <a:lumOff val="15000"/>
                  </a:schemeClr>
                </a:solidFill>
                <a:ea typeface="Calibri" panose="020F0502020204030204" pitchFamily="34" charset="0"/>
                <a:cs typeface="Times New Roman" panose="02020603050405020304" pitchFamily="18" charset="0"/>
              </a:rPr>
              <a:t>Come già ricordato il nome deriva da “corona” a causa delle numerose spicole o </a:t>
            </a:r>
            <a:r>
              <a:rPr lang="it-IT" dirty="0" err="1">
                <a:solidFill>
                  <a:schemeClr val="tx1">
                    <a:lumMod val="85000"/>
                    <a:lumOff val="15000"/>
                  </a:schemeClr>
                </a:solidFill>
                <a:ea typeface="Calibri" panose="020F0502020204030204" pitchFamily="34" charset="0"/>
                <a:cs typeface="Times New Roman" panose="02020603050405020304" pitchFamily="18" charset="0"/>
              </a:rPr>
              <a:t>peplomeri</a:t>
            </a:r>
            <a:r>
              <a:rPr lang="it-IT" dirty="0">
                <a:solidFill>
                  <a:schemeClr val="tx1">
                    <a:lumMod val="85000"/>
                    <a:lumOff val="15000"/>
                  </a:schemeClr>
                </a:solidFill>
                <a:ea typeface="Calibri" panose="020F0502020204030204" pitchFamily="34" charset="0"/>
                <a:cs typeface="Times New Roman" panose="02020603050405020304" pitchFamily="18" charset="0"/>
              </a:rPr>
              <a:t> che circondano il </a:t>
            </a:r>
            <a:r>
              <a:rPr lang="it-IT" dirty="0" err="1">
                <a:solidFill>
                  <a:schemeClr val="tx1">
                    <a:lumMod val="85000"/>
                    <a:lumOff val="15000"/>
                  </a:schemeClr>
                </a:solidFill>
                <a:ea typeface="Calibri" panose="020F0502020204030204" pitchFamily="34" charset="0"/>
                <a:cs typeface="Times New Roman" panose="02020603050405020304" pitchFamily="18" charset="0"/>
              </a:rPr>
              <a:t>pericapside</a:t>
            </a:r>
            <a:r>
              <a:rPr lang="it-IT" dirty="0">
                <a:solidFill>
                  <a:schemeClr val="tx1">
                    <a:lumMod val="85000"/>
                    <a:lumOff val="15000"/>
                  </a:schemeClr>
                </a:solidFill>
                <a:ea typeface="Calibri" panose="020F0502020204030204" pitchFamily="34" charset="0"/>
                <a:cs typeface="Times New Roman" panose="02020603050405020304" pitchFamily="18" charset="0"/>
              </a:rPr>
              <a:t>. </a:t>
            </a:r>
          </a:p>
          <a:p>
            <a:pPr algn="just"/>
            <a:r>
              <a:rPr lang="it-IT" dirty="0">
                <a:solidFill>
                  <a:schemeClr val="tx1">
                    <a:lumMod val="85000"/>
                    <a:lumOff val="15000"/>
                  </a:schemeClr>
                </a:solidFill>
                <a:ea typeface="Calibri" panose="020F0502020204030204" pitchFamily="34" charset="0"/>
                <a:cs typeface="Times New Roman" panose="02020603050405020304" pitchFamily="18" charset="0"/>
              </a:rPr>
              <a:t>Tali strutture di natura proteica caratterizzano il tropismo del virus.</a:t>
            </a:r>
          </a:p>
        </p:txBody>
      </p:sp>
    </p:spTree>
    <p:extLst>
      <p:ext uri="{BB962C8B-B14F-4D97-AF65-F5344CB8AC3E}">
        <p14:creationId xmlns:p14="http://schemas.microsoft.com/office/powerpoint/2010/main" xmlns="" val="2501891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8E9C486E-8EAB-4FAF-9B52-D5507459FBED}"/>
              </a:ext>
            </a:extLst>
          </p:cNvPr>
          <p:cNvSpPr>
            <a:spLocks noChangeArrowheads="1"/>
          </p:cNvSpPr>
          <p:nvPr/>
        </p:nvSpPr>
        <p:spPr bwMode="auto">
          <a:xfrm>
            <a:off x="4257163" y="1818391"/>
            <a:ext cx="24878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it-IT" altLang="it-IT" sz="2000" dirty="0">
                <a:ea typeface="Calibri" panose="020F0502020204030204" pitchFamily="34" charset="0"/>
                <a:cs typeface="Times New Roman" panose="02020603050405020304" pitchFamily="18" charset="0"/>
              </a:rPr>
              <a:t> </a:t>
            </a:r>
          </a:p>
        </p:txBody>
      </p:sp>
      <p:pic>
        <p:nvPicPr>
          <p:cNvPr id="8"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1"/>
            <a:ext cx="9144000" cy="1475695"/>
          </a:xfrm>
          <a:prstGeom prst="rect">
            <a:avLst/>
          </a:prstGeom>
        </p:spPr>
      </p:pic>
      <p:pic>
        <p:nvPicPr>
          <p:cNvPr id="9"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t="83877" b="7914"/>
          <a:stretch/>
        </p:blipFill>
        <p:spPr>
          <a:xfrm>
            <a:off x="0" y="6248400"/>
            <a:ext cx="9144000" cy="609600"/>
          </a:xfrm>
          <a:prstGeom prst="rect">
            <a:avLst/>
          </a:prstGeom>
        </p:spPr>
      </p:pic>
      <p:sp>
        <p:nvSpPr>
          <p:cNvPr id="7" name="Rectangle 2">
            <a:extLst>
              <a:ext uri="{FF2B5EF4-FFF2-40B4-BE49-F238E27FC236}">
                <a16:creationId xmlns:a16="http://schemas.microsoft.com/office/drawing/2014/main" xmlns="" id="{8E9C486E-8EAB-4FAF-9B52-D5507459FBED}"/>
              </a:ext>
            </a:extLst>
          </p:cNvPr>
          <p:cNvSpPr>
            <a:spLocks noChangeArrowheads="1"/>
          </p:cNvSpPr>
          <p:nvPr/>
        </p:nvSpPr>
        <p:spPr bwMode="auto">
          <a:xfrm>
            <a:off x="3115433" y="5562559"/>
            <a:ext cx="351378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it-IT" altLang="it-IT" sz="2000" b="1" dirty="0">
                <a:solidFill>
                  <a:srgbClr val="C00000"/>
                </a:solidFill>
                <a:ea typeface="Calibri" panose="020F0502020204030204" pitchFamily="34" charset="0"/>
                <a:cs typeface="Times New Roman" panose="02020603050405020304" pitchFamily="18" charset="0"/>
              </a:rPr>
              <a:t>IMMAGINE DA COMPRARE</a:t>
            </a:r>
          </a:p>
        </p:txBody>
      </p:sp>
      <p:pic>
        <p:nvPicPr>
          <p:cNvPr id="11" name="Immagine 10" descr="https://upload.wikimedia.org/wikipedia/commons/thumb/7/72/2019-nCoV-CDC-23312_without_background.png/220px-2019-nCoV-CDC-23312_without_background.png">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750094" y="1866939"/>
            <a:ext cx="2857500" cy="3810000"/>
          </a:xfrm>
          <a:prstGeom prst="rect">
            <a:avLst/>
          </a:prstGeom>
          <a:noFill/>
          <a:ln>
            <a:noFill/>
          </a:ln>
        </p:spPr>
      </p:pic>
      <p:sp>
        <p:nvSpPr>
          <p:cNvPr id="2" name="Rettangolo 1"/>
          <p:cNvSpPr/>
          <p:nvPr/>
        </p:nvSpPr>
        <p:spPr>
          <a:xfrm>
            <a:off x="4068969" y="2540256"/>
            <a:ext cx="4253500" cy="3648884"/>
          </a:xfrm>
          <a:prstGeom prst="rect">
            <a:avLst/>
          </a:prstGeom>
        </p:spPr>
        <p:txBody>
          <a:bodyPr wrap="square">
            <a:spAutoFit/>
          </a:bodyPr>
          <a:lstStyle/>
          <a:p>
            <a:pPr algn="just">
              <a:lnSpc>
                <a:spcPct val="107000"/>
              </a:lnSpc>
              <a:spcAft>
                <a:spcPts val="0"/>
              </a:spcAft>
            </a:pPr>
            <a:r>
              <a:rPr lang="it-IT" sz="2400" dirty="0">
                <a:solidFill>
                  <a:schemeClr val="tx1">
                    <a:lumMod val="85000"/>
                    <a:lumOff val="15000"/>
                  </a:schemeClr>
                </a:solidFill>
                <a:ea typeface="Calibri" panose="020F0502020204030204" pitchFamily="34" charset="0"/>
                <a:cs typeface="Times New Roman" panose="02020603050405020304" pitchFamily="18" charset="0"/>
              </a:rPr>
              <a:t>L’illustrazione creata dal CDC di Atlanta mostra chiaramente la struttura di Covid-19 (“SARS-CoV2). I </a:t>
            </a:r>
            <a:r>
              <a:rPr lang="it-IT" sz="2400" dirty="0" err="1">
                <a:solidFill>
                  <a:schemeClr val="tx1">
                    <a:lumMod val="85000"/>
                    <a:lumOff val="15000"/>
                  </a:schemeClr>
                </a:solidFill>
                <a:ea typeface="Calibri" panose="020F0502020204030204" pitchFamily="34" charset="0"/>
                <a:cs typeface="Times New Roman" panose="02020603050405020304" pitchFamily="18" charset="0"/>
              </a:rPr>
              <a:t>peplomeri</a:t>
            </a:r>
            <a:r>
              <a:rPr lang="it-IT" sz="2400" dirty="0">
                <a:solidFill>
                  <a:schemeClr val="tx1">
                    <a:lumMod val="85000"/>
                    <a:lumOff val="15000"/>
                  </a:schemeClr>
                </a:solidFill>
                <a:ea typeface="Calibri" panose="020F0502020204030204" pitchFamily="34" charset="0"/>
                <a:cs typeface="Times New Roman" panose="02020603050405020304" pitchFamily="18" charset="0"/>
              </a:rPr>
              <a:t> o spicole che contornano la superficie esterna del virus creano un aspetto a corona, dal che la denominazione di “Coronavirus”.</a:t>
            </a:r>
          </a:p>
        </p:txBody>
      </p:sp>
      <p:sp>
        <p:nvSpPr>
          <p:cNvPr id="12" name="Titolo 1">
            <a:extLst>
              <a:ext uri="{FF2B5EF4-FFF2-40B4-BE49-F238E27FC236}">
                <a16:creationId xmlns:a16="http://schemas.microsoft.com/office/drawing/2014/main" xmlns="" id="{5225BC95-9A61-42D6-889E-D19E72BED8CC}"/>
              </a:ext>
            </a:extLst>
          </p:cNvPr>
          <p:cNvSpPr txBox="1">
            <a:spLocks/>
          </p:cNvSpPr>
          <p:nvPr/>
        </p:nvSpPr>
        <p:spPr>
          <a:xfrm>
            <a:off x="251259" y="-19474"/>
            <a:ext cx="8265028" cy="1128518"/>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200" b="1" dirty="0">
                <a:solidFill>
                  <a:schemeClr val="bg1"/>
                </a:solidFill>
              </a:rPr>
              <a:t>MODELLO DEL NUOVO CORONAVIRUS </a:t>
            </a:r>
          </a:p>
          <a:p>
            <a:pPr algn="l"/>
            <a:r>
              <a:rPr lang="it-IT" sz="3200" b="1" dirty="0">
                <a:solidFill>
                  <a:schemeClr val="bg1"/>
                </a:solidFill>
              </a:rPr>
              <a:t>RESPONSABILE DELL’ATTUALE EPIDEMIA</a:t>
            </a:r>
          </a:p>
        </p:txBody>
      </p:sp>
    </p:spTree>
    <p:extLst>
      <p:ext uri="{BB962C8B-B14F-4D97-AF65-F5344CB8AC3E}">
        <p14:creationId xmlns:p14="http://schemas.microsoft.com/office/powerpoint/2010/main" xmlns="" val="2601695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COVID -19</a:t>
            </a:r>
            <a:endParaRPr lang="it-IT" dirty="0"/>
          </a:p>
        </p:txBody>
      </p:sp>
      <p:sp>
        <p:nvSpPr>
          <p:cNvPr id="3" name="Segnaposto contenuto 2"/>
          <p:cNvSpPr>
            <a:spLocks noGrp="1"/>
          </p:cNvSpPr>
          <p:nvPr>
            <p:ph idx="1"/>
          </p:nvPr>
        </p:nvSpPr>
        <p:spPr/>
        <p:txBody>
          <a:bodyPr/>
          <a:lstStyle/>
          <a:p>
            <a:r>
              <a:rPr lang="it-IT" dirty="0" smtClean="0"/>
              <a:t>I CORONAVIRUS SONO UNA VASTA FAMIGLIA </a:t>
            </a:r>
            <a:r>
              <a:rPr lang="it-IT" dirty="0" err="1" smtClean="0"/>
              <a:t>DI</a:t>
            </a:r>
            <a:r>
              <a:rPr lang="it-IT" dirty="0" smtClean="0"/>
              <a:t> VIRUS CHE POSSONO CAUSARE MALATTIE CHE VANNO DAL SEMPLICE RAFFREDDORE A SINDROME RESPIRATORIE GRAVI (MERS)(SARS)</a:t>
            </a:r>
          </a:p>
          <a:p>
            <a:r>
              <a:rPr lang="it-IT" dirty="0" smtClean="0"/>
              <a:t>IL COVID -19 E UN NUOVO CEPPO MAI IDENTIFICATO NELL’UOMO DENOMINATO SARS-CoV-2 (SINDROME RESPIRATORIA ACUTA GRAVE</a:t>
            </a:r>
          </a:p>
          <a:p>
            <a:r>
              <a:rPr lang="it-IT" dirty="0" smtClean="0"/>
              <a:t>CORONAVIRUS2 ) </a:t>
            </a:r>
            <a:endParaRPr lang="it-IT"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ronavirusImag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95042" y="471752"/>
            <a:ext cx="4619625" cy="303847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1886" y="3619044"/>
            <a:ext cx="8443355" cy="2469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E30DC44B-4C39-F746-B001-3C47C9A4A06C}" type="slidenum">
              <a:rPr lang="en-US" smtClean="0"/>
              <a:pPr/>
              <a:t>18</a:t>
            </a:fld>
            <a:endParaRPr lang="en-US"/>
          </a:p>
        </p:txBody>
      </p:sp>
    </p:spTree>
    <p:extLst>
      <p:ext uri="{BB962C8B-B14F-4D97-AF65-F5344CB8AC3E}">
        <p14:creationId xmlns:p14="http://schemas.microsoft.com/office/powerpoint/2010/main" xmlns="" val="3718348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5217" y="641445"/>
            <a:ext cx="9913189" cy="1632544"/>
          </a:xfrm>
        </p:spPr>
        <p:txBody>
          <a:bodyPr/>
          <a:lstStyle/>
          <a:p>
            <a:r>
              <a:rPr lang="it-IT" sz="5400" dirty="0" smtClean="0">
                <a:effectLst/>
              </a:rPr>
              <a:t>La malattia: </a:t>
            </a:r>
            <a:r>
              <a:rPr lang="it-IT" sz="5400" dirty="0" err="1" smtClean="0">
                <a:effectLst/>
              </a:rPr>
              <a:t>Covid</a:t>
            </a:r>
            <a:r>
              <a:rPr lang="it-IT" sz="5400" dirty="0" smtClean="0">
                <a:effectLst/>
              </a:rPr>
              <a:t> - 19</a:t>
            </a:r>
            <a:endParaRPr lang="it-IT" sz="5400" dirty="0">
              <a:effectLst/>
            </a:endParaRPr>
          </a:p>
        </p:txBody>
      </p:sp>
      <p:sp>
        <p:nvSpPr>
          <p:cNvPr id="3" name="Segnaposto testo 2"/>
          <p:cNvSpPr>
            <a:spLocks noGrp="1"/>
          </p:cNvSpPr>
          <p:nvPr>
            <p:ph type="body" idx="1"/>
          </p:nvPr>
        </p:nvSpPr>
        <p:spPr>
          <a:xfrm>
            <a:off x="1826889" y="2554539"/>
            <a:ext cx="7772400" cy="3682488"/>
          </a:xfrm>
        </p:spPr>
        <p:txBody>
          <a:bodyPr>
            <a:noAutofit/>
          </a:bodyPr>
          <a:lstStyle/>
          <a:p>
            <a:r>
              <a:rPr lang="it-IT" sz="4800" b="1" dirty="0" smtClean="0"/>
              <a:t>Co =  Corona</a:t>
            </a:r>
          </a:p>
          <a:p>
            <a:r>
              <a:rPr lang="it-IT" sz="4800" b="1" dirty="0" smtClean="0"/>
              <a:t>vi  =  virus</a:t>
            </a:r>
          </a:p>
          <a:p>
            <a:r>
              <a:rPr lang="it-IT" sz="4800" b="1" dirty="0"/>
              <a:t>d</a:t>
            </a:r>
            <a:r>
              <a:rPr lang="it-IT" sz="4800" b="1" dirty="0" smtClean="0"/>
              <a:t>  =  </a:t>
            </a:r>
            <a:r>
              <a:rPr lang="it-IT" sz="4800" b="1" dirty="0" err="1" smtClean="0"/>
              <a:t>disease</a:t>
            </a:r>
            <a:endParaRPr lang="it-IT" sz="4800" b="1" dirty="0"/>
          </a:p>
          <a:p>
            <a:r>
              <a:rPr lang="it-IT" sz="4800" b="1" dirty="0" smtClean="0"/>
              <a:t>19 =  2019</a:t>
            </a:r>
            <a:endParaRPr lang="it-IT" sz="4800" b="1"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19</a:t>
            </a:fld>
            <a:endParaRPr lang="en-US"/>
          </a:p>
        </p:txBody>
      </p:sp>
    </p:spTree>
    <p:extLst>
      <p:ext uri="{BB962C8B-B14F-4D97-AF65-F5344CB8AC3E}">
        <p14:creationId xmlns:p14="http://schemas.microsoft.com/office/powerpoint/2010/main" xmlns="" val="4280913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014" y="2047409"/>
            <a:ext cx="7652387" cy="2215991"/>
          </a:xfrm>
          <a:prstGeom prst="rect">
            <a:avLst/>
          </a:prstGeom>
          <a:noFill/>
        </p:spPr>
        <p:txBody>
          <a:bodyPr wrap="square" rtlCol="0">
            <a:spAutoFit/>
          </a:bodyPr>
          <a:lstStyle/>
          <a:p>
            <a:pPr algn="ctr"/>
            <a:r>
              <a:rPr lang="en-US" sz="13800" b="1" dirty="0" smtClean="0"/>
              <a:t>IL VIRUS</a:t>
            </a:r>
            <a:endParaRPr lang="en-US" sz="13800" b="1"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2</a:t>
            </a:fld>
            <a:endParaRPr lang="en-US"/>
          </a:p>
        </p:txBody>
      </p:sp>
    </p:spTree>
    <p:extLst>
      <p:ext uri="{BB962C8B-B14F-4D97-AF65-F5344CB8AC3E}">
        <p14:creationId xmlns:p14="http://schemas.microsoft.com/office/powerpoint/2010/main" xmlns="" val="1008248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3182" y="1685226"/>
            <a:ext cx="7772400" cy="1362456"/>
          </a:xfrm>
        </p:spPr>
        <p:txBody>
          <a:bodyPr/>
          <a:lstStyle/>
          <a:p>
            <a:r>
              <a:rPr lang="it-IT" sz="6000" dirty="0" smtClean="0"/>
              <a:t>Il virus:</a:t>
            </a:r>
            <a:br>
              <a:rPr lang="it-IT" sz="6000" dirty="0" smtClean="0"/>
            </a:br>
            <a:endParaRPr lang="it-IT" sz="6000" dirty="0"/>
          </a:p>
        </p:txBody>
      </p:sp>
      <p:sp>
        <p:nvSpPr>
          <p:cNvPr id="3" name="Segnaposto testo 2"/>
          <p:cNvSpPr>
            <a:spLocks noGrp="1"/>
          </p:cNvSpPr>
          <p:nvPr>
            <p:ph type="body" idx="1"/>
          </p:nvPr>
        </p:nvSpPr>
        <p:spPr>
          <a:xfrm>
            <a:off x="204716" y="3260424"/>
            <a:ext cx="8707272" cy="1907904"/>
          </a:xfrm>
        </p:spPr>
        <p:txBody>
          <a:bodyPr>
            <a:normAutofit fontScale="62500" lnSpcReduction="20000"/>
          </a:bodyPr>
          <a:lstStyle/>
          <a:p>
            <a:r>
              <a:rPr lang="it-IT" sz="6600" b="1" dirty="0" smtClean="0"/>
              <a:t>SARS – </a:t>
            </a:r>
            <a:r>
              <a:rPr lang="it-IT" sz="6600" b="1" dirty="0" err="1" smtClean="0"/>
              <a:t>Cov</a:t>
            </a:r>
            <a:r>
              <a:rPr lang="it-IT" sz="6600" b="1" dirty="0" smtClean="0"/>
              <a:t> – 2</a:t>
            </a:r>
          </a:p>
          <a:p>
            <a:endParaRPr lang="it-IT" sz="6600" b="1" dirty="0" smtClean="0"/>
          </a:p>
          <a:p>
            <a:r>
              <a:rPr lang="it-IT" sz="5700" b="1" dirty="0" smtClean="0"/>
              <a:t>Sindrome Respiratoria Acuta Severa</a:t>
            </a:r>
            <a:endParaRPr lang="it-IT" sz="5700" b="1" dirty="0"/>
          </a:p>
        </p:txBody>
      </p:sp>
      <p:pic>
        <p:nvPicPr>
          <p:cNvPr id="4" name="Immagine 3" descr="Virus, Microscopio, Infezione, Malattia">
            <a:hlinkClick r:id="rId2"/>
            <a:extLst>
              <a:ext uri="{FF2B5EF4-FFF2-40B4-BE49-F238E27FC236}">
                <a16:creationId xmlns="" xmlns:a16="http://schemas.microsoft.com/office/drawing/2014/main" id="{F64DF1B4-4360-494E-A100-72A9A94F182A}"/>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5109176" y="1472567"/>
            <a:ext cx="3316406" cy="1787857"/>
          </a:xfrm>
          <a:prstGeom prst="rect">
            <a:avLst/>
          </a:prstGeom>
          <a:noFill/>
          <a:ln>
            <a:noFill/>
          </a:ln>
        </p:spPr>
      </p:pic>
      <p:sp>
        <p:nvSpPr>
          <p:cNvPr id="6" name="Segnaposto numero diapositiva 5"/>
          <p:cNvSpPr>
            <a:spLocks noGrp="1"/>
          </p:cNvSpPr>
          <p:nvPr>
            <p:ph type="sldNum" sz="quarter" idx="12"/>
          </p:nvPr>
        </p:nvSpPr>
        <p:spPr/>
        <p:txBody>
          <a:bodyPr/>
          <a:lstStyle/>
          <a:p>
            <a:fld id="{E30DC44B-4C39-F746-B001-3C47C9A4A06C}" type="slidenum">
              <a:rPr lang="en-US" smtClean="0"/>
              <a:pPr/>
              <a:t>20</a:t>
            </a:fld>
            <a:endParaRPr lang="en-US"/>
          </a:p>
        </p:txBody>
      </p:sp>
    </p:spTree>
    <p:extLst>
      <p:ext uri="{BB962C8B-B14F-4D97-AF65-F5344CB8AC3E}">
        <p14:creationId xmlns:p14="http://schemas.microsoft.com/office/powerpoint/2010/main" xmlns="" val="421129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A08F355B-23DB-44E3-84FC-B21095C070F1}"/>
              </a:ext>
            </a:extLst>
          </p:cNvPr>
          <p:cNvSpPr/>
          <p:nvPr/>
        </p:nvSpPr>
        <p:spPr>
          <a:xfrm>
            <a:off x="2124075" y="1980422"/>
            <a:ext cx="4573905" cy="483209"/>
          </a:xfrm>
          <a:prstGeom prst="rect">
            <a:avLst/>
          </a:prstGeom>
        </p:spPr>
        <p:txBody>
          <a:bodyPr wrap="square">
            <a:spAutoFit/>
          </a:bodyPr>
          <a:lstStyle/>
          <a:p>
            <a:pPr algn="ctr">
              <a:lnSpc>
                <a:spcPct val="107000"/>
              </a:lnSpc>
              <a:spcAft>
                <a:spcPts val="800"/>
              </a:spcAft>
            </a:pPr>
            <a:r>
              <a:rPr lang="it-IT" sz="2400" b="1" dirty="0" smtClean="0">
                <a:solidFill>
                  <a:schemeClr val="tx1">
                    <a:lumMod val="85000"/>
                    <a:lumOff val="15000"/>
                  </a:schemeClr>
                </a:solidFill>
                <a:ea typeface="Calibri" panose="020F0502020204030204" pitchFamily="34" charset="0"/>
                <a:cs typeface="Times New Roman" panose="02020603050405020304" pitchFamily="18" charset="0"/>
              </a:rPr>
              <a:t>Coronavirus</a:t>
            </a:r>
            <a:endParaRPr lang="it-IT" sz="1600" dirty="0">
              <a:solidFill>
                <a:schemeClr val="tx1">
                  <a:lumMod val="85000"/>
                  <a:lumOff val="15000"/>
                </a:schemeClr>
              </a:solidFill>
              <a:ea typeface="Calibri" panose="020F0502020204030204" pitchFamily="34" charset="0"/>
              <a:cs typeface="Times New Roman" panose="02020603050405020304" pitchFamily="18" charset="0"/>
            </a:endParaRPr>
          </a:p>
        </p:txBody>
      </p:sp>
      <p:pic>
        <p:nvPicPr>
          <p:cNvPr id="5" name="Immagine 4" descr="Virus, Microscopio, Infezione, Malattia">
            <a:hlinkClick r:id="rId2"/>
            <a:extLst>
              <a:ext uri="{FF2B5EF4-FFF2-40B4-BE49-F238E27FC236}">
                <a16:creationId xmlns="" xmlns:a16="http://schemas.microsoft.com/office/drawing/2014/main" id="{F64DF1B4-4360-494E-A100-72A9A94F182A}"/>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655" y="2506029"/>
            <a:ext cx="4590098" cy="3060065"/>
          </a:xfrm>
          <a:prstGeom prst="rect">
            <a:avLst/>
          </a:prstGeom>
          <a:noFill/>
          <a:ln>
            <a:noFill/>
          </a:ln>
        </p:spPr>
      </p:pic>
      <p:pic>
        <p:nvPicPr>
          <p:cNvPr id="8" name="Segnaposto immagine 7">
            <a:extLst>
              <a:ext uri="{FF2B5EF4-FFF2-40B4-BE49-F238E27FC236}">
                <a16:creationId xmlns="" xmlns:a16="http://schemas.microsoft.com/office/drawing/2014/main" id="{0A756A3F-0F08-4577-8E72-1E643EFB097C}"/>
              </a:ext>
            </a:extLst>
          </p:cNvPr>
          <p:cNvPicPr>
            <a:picLocks noChangeAspect="1"/>
          </p:cNvPicPr>
          <p:nvPr/>
        </p:nvPicPr>
        <p:blipFill rotWithShape="1">
          <a:blip r:embed="rId4"/>
          <a:srcRect b="80128"/>
          <a:stretch/>
        </p:blipFill>
        <p:spPr>
          <a:xfrm rot="10800000">
            <a:off x="0" y="1"/>
            <a:ext cx="9144000" cy="1475695"/>
          </a:xfrm>
          <a:prstGeom prst="rect">
            <a:avLst/>
          </a:prstGeom>
        </p:spPr>
      </p:pic>
      <p:pic>
        <p:nvPicPr>
          <p:cNvPr id="9" name="Segnaposto immagine 7">
            <a:extLst>
              <a:ext uri="{FF2B5EF4-FFF2-40B4-BE49-F238E27FC236}">
                <a16:creationId xmlns="" xmlns:a16="http://schemas.microsoft.com/office/drawing/2014/main" id="{0A756A3F-0F08-4577-8E72-1E643EFB097C}"/>
              </a:ext>
            </a:extLst>
          </p:cNvPr>
          <p:cNvPicPr>
            <a:picLocks noChangeAspect="1"/>
          </p:cNvPicPr>
          <p:nvPr/>
        </p:nvPicPr>
        <p:blipFill rotWithShape="1">
          <a:blip r:embed="rId4"/>
          <a:srcRect t="83877" b="7914"/>
          <a:stretch/>
        </p:blipFill>
        <p:spPr>
          <a:xfrm>
            <a:off x="0" y="6248400"/>
            <a:ext cx="9144000" cy="609600"/>
          </a:xfrm>
          <a:prstGeom prst="rect">
            <a:avLst/>
          </a:prstGeom>
        </p:spPr>
      </p:pic>
      <p:sp>
        <p:nvSpPr>
          <p:cNvPr id="10" name="Titolo 1">
            <a:extLst>
              <a:ext uri="{FF2B5EF4-FFF2-40B4-BE49-F238E27FC236}">
                <a16:creationId xmlns="" xmlns:a16="http://schemas.microsoft.com/office/drawing/2014/main" id="{5225BC95-9A61-42D6-889E-D19E72BED8CC}"/>
              </a:ext>
            </a:extLst>
          </p:cNvPr>
          <p:cNvSpPr txBox="1">
            <a:spLocks/>
          </p:cNvSpPr>
          <p:nvPr/>
        </p:nvSpPr>
        <p:spPr>
          <a:xfrm>
            <a:off x="343191" y="410722"/>
            <a:ext cx="8265028" cy="668778"/>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b="1" dirty="0" smtClean="0">
                <a:solidFill>
                  <a:schemeClr val="bg1"/>
                </a:solidFill>
              </a:rPr>
              <a:t>CORONAVIRUS</a:t>
            </a:r>
            <a:endParaRPr lang="it-IT" sz="4000" b="1" dirty="0">
              <a:solidFill>
                <a:schemeClr val="bg1"/>
              </a:solidFill>
            </a:endParaRPr>
          </a:p>
        </p:txBody>
      </p:sp>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21</a:t>
            </a:fld>
            <a:endParaRPr lang="en-US"/>
          </a:p>
        </p:txBody>
      </p:sp>
    </p:spTree>
    <p:extLst>
      <p:ext uri="{BB962C8B-B14F-4D97-AF65-F5344CB8AC3E}">
        <p14:creationId xmlns:p14="http://schemas.microsoft.com/office/powerpoint/2010/main" xmlns="" val="1588567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hlinkClick r:id="rId2"/>
            <a:extLst>
              <a:ext uri="{FF2B5EF4-FFF2-40B4-BE49-F238E27FC236}">
                <a16:creationId xmlns="" xmlns:a16="http://schemas.microsoft.com/office/drawing/2014/main" id="{E9EEA60D-9CC4-4294-966C-7CE40BB5F792}"/>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2911792" y="2324463"/>
            <a:ext cx="2631758" cy="2504157"/>
          </a:xfrm>
          <a:prstGeom prst="rect">
            <a:avLst/>
          </a:prstGeom>
          <a:noFill/>
          <a:ln>
            <a:noFill/>
          </a:ln>
        </p:spPr>
      </p:pic>
      <p:sp>
        <p:nvSpPr>
          <p:cNvPr id="6" name="Rettangolo 5">
            <a:extLst>
              <a:ext uri="{FF2B5EF4-FFF2-40B4-BE49-F238E27FC236}">
                <a16:creationId xmlns="" xmlns:a16="http://schemas.microsoft.com/office/drawing/2014/main" id="{CEA1BF3A-D5D8-4F79-95F6-56F885577847}"/>
              </a:ext>
            </a:extLst>
          </p:cNvPr>
          <p:cNvSpPr/>
          <p:nvPr/>
        </p:nvSpPr>
        <p:spPr>
          <a:xfrm>
            <a:off x="974337" y="4830729"/>
            <a:ext cx="6962687" cy="1406026"/>
          </a:xfrm>
          <a:prstGeom prst="rect">
            <a:avLst/>
          </a:prstGeom>
        </p:spPr>
        <p:txBody>
          <a:bodyPr wrap="square">
            <a:spAutoFit/>
          </a:bodyPr>
          <a:lstStyle/>
          <a:p>
            <a:pPr algn="just">
              <a:lnSpc>
                <a:spcPct val="107000"/>
              </a:lnSpc>
              <a:spcAft>
                <a:spcPts val="800"/>
              </a:spcAft>
            </a:pPr>
            <a:r>
              <a:rPr lang="it-IT" sz="2000" dirty="0">
                <a:ea typeface="Calibri" panose="020F0502020204030204" pitchFamily="34" charset="0"/>
                <a:cs typeface="Times New Roman" panose="02020603050405020304" pitchFamily="18" charset="0"/>
              </a:rPr>
              <a:t>Questo virus causò </a:t>
            </a:r>
            <a:r>
              <a:rPr lang="it-IT" sz="2000" dirty="0" smtClean="0">
                <a:ea typeface="Calibri" panose="020F0502020204030204" pitchFamily="34" charset="0"/>
                <a:cs typeface="Times New Roman" panose="02020603050405020304" pitchFamily="18" charset="0"/>
              </a:rPr>
              <a:t>l’importante </a:t>
            </a:r>
            <a:r>
              <a:rPr lang="it-IT" sz="2000" dirty="0">
                <a:ea typeface="Calibri" panose="020F0502020204030204" pitchFamily="34" charset="0"/>
                <a:cs typeface="Times New Roman" panose="02020603050405020304" pitchFamily="18" charset="0"/>
              </a:rPr>
              <a:t>epidemia respiratoria del 2002/2003. Si ricorda che anche  in quell’occasione, come ora,  un coronavirus animale aveva fatto il salto di specie colpendo l’uomo.</a:t>
            </a:r>
          </a:p>
        </p:txBody>
      </p:sp>
      <p:pic>
        <p:nvPicPr>
          <p:cNvPr id="9" name="Segnaposto immagine 7">
            <a:extLst>
              <a:ext uri="{FF2B5EF4-FFF2-40B4-BE49-F238E27FC236}">
                <a16:creationId xmlns="" xmlns:a16="http://schemas.microsoft.com/office/drawing/2014/main" id="{0A756A3F-0F08-4577-8E72-1E643EFB097C}"/>
              </a:ext>
            </a:extLst>
          </p:cNvPr>
          <p:cNvPicPr>
            <a:picLocks noChangeAspect="1"/>
          </p:cNvPicPr>
          <p:nvPr/>
        </p:nvPicPr>
        <p:blipFill rotWithShape="1">
          <a:blip r:embed="rId4"/>
          <a:srcRect b="80128"/>
          <a:stretch/>
        </p:blipFill>
        <p:spPr>
          <a:xfrm rot="10800000">
            <a:off x="0" y="1"/>
            <a:ext cx="9144000" cy="1475695"/>
          </a:xfrm>
          <a:prstGeom prst="rect">
            <a:avLst/>
          </a:prstGeom>
        </p:spPr>
      </p:pic>
      <p:sp>
        <p:nvSpPr>
          <p:cNvPr id="8" name="Rettangolo 7">
            <a:extLst>
              <a:ext uri="{FF2B5EF4-FFF2-40B4-BE49-F238E27FC236}">
                <a16:creationId xmlns="" xmlns:a16="http://schemas.microsoft.com/office/drawing/2014/main" id="{CEA1BF3A-D5D8-4F79-95F6-56F885577847}"/>
              </a:ext>
            </a:extLst>
          </p:cNvPr>
          <p:cNvSpPr/>
          <p:nvPr/>
        </p:nvSpPr>
        <p:spPr>
          <a:xfrm>
            <a:off x="1562100" y="1595659"/>
            <a:ext cx="5334000" cy="747384"/>
          </a:xfrm>
          <a:prstGeom prst="rect">
            <a:avLst/>
          </a:prstGeom>
        </p:spPr>
        <p:txBody>
          <a:bodyPr wrap="square">
            <a:spAutoFit/>
          </a:bodyPr>
          <a:lstStyle/>
          <a:p>
            <a:pPr algn="just">
              <a:lnSpc>
                <a:spcPct val="107000"/>
              </a:lnSpc>
              <a:spcAft>
                <a:spcPts val="800"/>
              </a:spcAft>
            </a:pPr>
            <a:r>
              <a:rPr lang="it-IT" sz="2000" b="1" dirty="0">
                <a:solidFill>
                  <a:schemeClr val="tx1">
                    <a:lumMod val="85000"/>
                    <a:lumOff val="15000"/>
                  </a:schemeClr>
                </a:solidFill>
                <a:ea typeface="Calibri" panose="020F0502020204030204" pitchFamily="34" charset="0"/>
                <a:cs typeface="Times New Roman" panose="02020603050405020304" pitchFamily="18" charset="0"/>
              </a:rPr>
              <a:t>Immagine al Microscopio elettronico del coronavirus della </a:t>
            </a:r>
            <a:r>
              <a:rPr lang="it-IT" sz="2000" b="1" dirty="0" smtClean="0">
                <a:solidFill>
                  <a:schemeClr val="tx1">
                    <a:lumMod val="85000"/>
                    <a:lumOff val="15000"/>
                  </a:schemeClr>
                </a:solidFill>
                <a:ea typeface="Calibri" panose="020F0502020204030204" pitchFamily="34" charset="0"/>
                <a:cs typeface="Times New Roman" panose="02020603050405020304" pitchFamily="18" charset="0"/>
              </a:rPr>
              <a:t>SARS</a:t>
            </a:r>
            <a:endParaRPr lang="it-IT" sz="2000" b="1" dirty="0">
              <a:solidFill>
                <a:schemeClr val="tx1">
                  <a:lumMod val="85000"/>
                  <a:lumOff val="15000"/>
                </a:schemeClr>
              </a:solidFill>
              <a:ea typeface="Calibri" panose="020F0502020204030204" pitchFamily="34" charset="0"/>
              <a:cs typeface="Times New Roman" panose="02020603050405020304" pitchFamily="18" charset="0"/>
            </a:endParaRPr>
          </a:p>
        </p:txBody>
      </p:sp>
      <p:sp>
        <p:nvSpPr>
          <p:cNvPr id="2" name="Rettangolo 1"/>
          <p:cNvSpPr/>
          <p:nvPr/>
        </p:nvSpPr>
        <p:spPr>
          <a:xfrm>
            <a:off x="6152145" y="5867423"/>
            <a:ext cx="2854117" cy="369332"/>
          </a:xfrm>
          <a:prstGeom prst="rect">
            <a:avLst/>
          </a:prstGeom>
        </p:spPr>
        <p:txBody>
          <a:bodyPr wrap="none">
            <a:spAutoFit/>
          </a:bodyPr>
          <a:lstStyle/>
          <a:p>
            <a:r>
              <a:rPr lang="it-IT" dirty="0">
                <a:solidFill>
                  <a:schemeClr val="bg1">
                    <a:lumMod val="65000"/>
                  </a:schemeClr>
                </a:solidFill>
                <a:ea typeface="Calibri" panose="020F0502020204030204" pitchFamily="34" charset="0"/>
                <a:cs typeface="Times New Roman" panose="02020603050405020304" pitchFamily="18" charset="0"/>
              </a:rPr>
              <a:t> </a:t>
            </a:r>
            <a:r>
              <a:rPr lang="it-IT" dirty="0" smtClean="0">
                <a:solidFill>
                  <a:schemeClr val="bg1">
                    <a:lumMod val="65000"/>
                  </a:schemeClr>
                </a:solidFill>
                <a:ea typeface="Calibri" panose="020F0502020204030204" pitchFamily="34" charset="0"/>
                <a:cs typeface="Times New Roman" panose="02020603050405020304" pitchFamily="18" charset="0"/>
              </a:rPr>
              <a:t>(immagine fonte </a:t>
            </a:r>
            <a:r>
              <a:rPr lang="it-IT" dirty="0">
                <a:solidFill>
                  <a:schemeClr val="bg1">
                    <a:lumMod val="65000"/>
                  </a:schemeClr>
                </a:solidFill>
                <a:ea typeface="Calibri" panose="020F0502020204030204" pitchFamily="34" charset="0"/>
                <a:cs typeface="Times New Roman" panose="02020603050405020304" pitchFamily="18" charset="0"/>
              </a:rPr>
              <a:t>Wikipedia)</a:t>
            </a:r>
            <a:endParaRPr lang="it-IT" dirty="0">
              <a:solidFill>
                <a:schemeClr val="bg1">
                  <a:lumMod val="65000"/>
                </a:schemeClr>
              </a:solidFill>
            </a:endParaRPr>
          </a:p>
        </p:txBody>
      </p:sp>
      <p:sp>
        <p:nvSpPr>
          <p:cNvPr id="4" name="Segnaposto numero diapositiva 3"/>
          <p:cNvSpPr>
            <a:spLocks noGrp="1"/>
          </p:cNvSpPr>
          <p:nvPr>
            <p:ph type="sldNum" sz="quarter" idx="12"/>
          </p:nvPr>
        </p:nvSpPr>
        <p:spPr/>
        <p:txBody>
          <a:bodyPr/>
          <a:lstStyle/>
          <a:p>
            <a:fld id="{E30DC44B-4C39-F746-B001-3C47C9A4A06C}" type="slidenum">
              <a:rPr lang="en-US" smtClean="0"/>
              <a:pPr/>
              <a:t>22</a:t>
            </a:fld>
            <a:endParaRPr lang="en-US"/>
          </a:p>
        </p:txBody>
      </p:sp>
    </p:spTree>
    <p:extLst>
      <p:ext uri="{BB962C8B-B14F-4D97-AF65-F5344CB8AC3E}">
        <p14:creationId xmlns:p14="http://schemas.microsoft.com/office/powerpoint/2010/main" xmlns="" val="4019203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rmata 2020-02-07 alle 15.41.48.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5566"/>
            <a:ext cx="9144000" cy="6362434"/>
          </a:xfrm>
          <a:prstGeom prst="rect">
            <a:avLst/>
          </a:prstGeom>
        </p:spPr>
      </p:pic>
      <p:sp>
        <p:nvSpPr>
          <p:cNvPr id="5" name="Rectangle 4"/>
          <p:cNvSpPr/>
          <p:nvPr/>
        </p:nvSpPr>
        <p:spPr>
          <a:xfrm>
            <a:off x="2160266" y="0"/>
            <a:ext cx="4572000" cy="1754327"/>
          </a:xfrm>
          <a:prstGeom prst="rect">
            <a:avLst/>
          </a:prstGeom>
          <a:solidFill>
            <a:schemeClr val="bg1"/>
          </a:solidFill>
        </p:spPr>
        <p:txBody>
          <a:bodyPr>
            <a:spAutoFit/>
          </a:bodyPr>
          <a:lstStyle/>
          <a:p>
            <a:r>
              <a:rPr lang="en-US" dirty="0"/>
              <a:t>Huh-7 cells infected with HCoV-229E and fixed at 18 hours </a:t>
            </a:r>
            <a:r>
              <a:rPr lang="en-US" dirty="0" err="1"/>
              <a:t>postinfection</a:t>
            </a:r>
            <a:r>
              <a:rPr lang="en-US" dirty="0"/>
              <a:t>. </a:t>
            </a:r>
            <a:endParaRPr lang="en-US" dirty="0" smtClean="0"/>
          </a:p>
          <a:p>
            <a:pPr marL="342900" indent="-342900">
              <a:buAutoNum type="alphaUcParenBoth"/>
            </a:pPr>
            <a:r>
              <a:rPr lang="en-US" dirty="0" smtClean="0"/>
              <a:t>Double </a:t>
            </a:r>
            <a:r>
              <a:rPr lang="en-US" dirty="0"/>
              <a:t>membrane vesicles, which are sites of virus replication, are shown. </a:t>
            </a:r>
            <a:endParaRPr lang="en-US" dirty="0" smtClean="0"/>
          </a:p>
          <a:p>
            <a:pPr marL="342900" indent="-342900">
              <a:buAutoNum type="alphaUcParenBoth"/>
            </a:pPr>
            <a:r>
              <a:rPr lang="en-US" dirty="0" smtClean="0"/>
              <a:t>(</a:t>
            </a:r>
            <a:r>
              <a:rPr lang="en-US" dirty="0"/>
              <a:t>B) Sites of virus assembly and budding (arrow) are shown</a:t>
            </a:r>
          </a:p>
        </p:txBody>
      </p:sp>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23</a:t>
            </a:fld>
            <a:endParaRPr lang="en-US"/>
          </a:p>
        </p:txBody>
      </p:sp>
    </p:spTree>
    <p:extLst>
      <p:ext uri="{BB962C8B-B14F-4D97-AF65-F5344CB8AC3E}">
        <p14:creationId xmlns:p14="http://schemas.microsoft.com/office/powerpoint/2010/main" xmlns="" val="916091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3914" y="2343025"/>
            <a:ext cx="7575754" cy="707886"/>
          </a:xfrm>
          <a:prstGeom prst="rect">
            <a:avLst/>
          </a:prstGeom>
          <a:noFill/>
        </p:spPr>
        <p:txBody>
          <a:bodyPr wrap="square" rtlCol="0">
            <a:spAutoFit/>
          </a:bodyPr>
          <a:lstStyle/>
          <a:p>
            <a:pPr algn="ctr"/>
            <a:r>
              <a:rPr lang="en-US" sz="4000" b="1" dirty="0" smtClean="0"/>
              <a:t>COVID-19: EPIDEMIOLOGIA</a:t>
            </a:r>
            <a:endParaRPr lang="en-US" sz="4000" b="1" dirty="0"/>
          </a:p>
        </p:txBody>
      </p:sp>
      <p:sp>
        <p:nvSpPr>
          <p:cNvPr id="2" name="Segnaposto piè di pagina 1"/>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E30DC44B-4C39-F746-B001-3C47C9A4A06C}" type="slidenum">
              <a:rPr lang="en-US" smtClean="0"/>
              <a:pPr/>
              <a:t>24</a:t>
            </a:fld>
            <a:endParaRPr lang="en-US"/>
          </a:p>
        </p:txBody>
      </p:sp>
    </p:spTree>
    <p:extLst>
      <p:ext uri="{BB962C8B-B14F-4D97-AF65-F5344CB8AC3E}">
        <p14:creationId xmlns:p14="http://schemas.microsoft.com/office/powerpoint/2010/main" xmlns="" val="2940163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15284"/>
            <a:ext cx="9144000" cy="4421109"/>
          </a:xfrm>
          <a:prstGeom prst="rect">
            <a:avLst/>
          </a:prstGeom>
        </p:spPr>
      </p:pic>
      <p:sp>
        <p:nvSpPr>
          <p:cNvPr id="2" name="TextBox 1"/>
          <p:cNvSpPr txBox="1"/>
          <p:nvPr/>
        </p:nvSpPr>
        <p:spPr>
          <a:xfrm>
            <a:off x="230896" y="188933"/>
            <a:ext cx="8700575" cy="954107"/>
          </a:xfrm>
          <a:prstGeom prst="rect">
            <a:avLst/>
          </a:prstGeom>
          <a:noFill/>
        </p:spPr>
        <p:txBody>
          <a:bodyPr wrap="square" rtlCol="0">
            <a:spAutoFit/>
          </a:bodyPr>
          <a:lstStyle/>
          <a:p>
            <a:pPr algn="ctr"/>
            <a:r>
              <a:rPr lang="en-US" sz="2800" b="1" dirty="0" smtClean="0"/>
              <a:t>Commonly circulating </a:t>
            </a:r>
            <a:r>
              <a:rPr lang="en-US" sz="2800" b="1" i="1" dirty="0" smtClean="0"/>
              <a:t>Coronavirus</a:t>
            </a:r>
            <a:r>
              <a:rPr lang="en-US" sz="2800" b="1" dirty="0" smtClean="0"/>
              <a:t> strains responsible for human common cold</a:t>
            </a:r>
            <a:endParaRPr lang="en-US" sz="2800" b="1" dirty="0"/>
          </a:p>
        </p:txBody>
      </p:sp>
      <p:pic>
        <p:nvPicPr>
          <p:cNvPr id="3" name="Picture 2"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165" y="5258631"/>
            <a:ext cx="1523216" cy="1523216"/>
          </a:xfrm>
          <a:prstGeom prst="rect">
            <a:avLst/>
          </a:prstGeom>
        </p:spPr>
      </p:pic>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E30DC44B-4C39-F746-B001-3C47C9A4A06C}" type="slidenum">
              <a:rPr lang="en-US" smtClean="0"/>
              <a:pPr/>
              <a:t>25</a:t>
            </a:fld>
            <a:endParaRPr lang="en-US"/>
          </a:p>
        </p:txBody>
      </p:sp>
    </p:spTree>
    <p:extLst>
      <p:ext uri="{BB962C8B-B14F-4D97-AF65-F5344CB8AC3E}">
        <p14:creationId xmlns:p14="http://schemas.microsoft.com/office/powerpoint/2010/main" xmlns="" val="2159106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52273"/>
            <a:ext cx="9144000" cy="4258312"/>
          </a:xfrm>
          <a:prstGeom prst="rect">
            <a:avLst/>
          </a:prstGeom>
        </p:spPr>
      </p:pic>
      <p:sp>
        <p:nvSpPr>
          <p:cNvPr id="2" name="TextBox 1"/>
          <p:cNvSpPr txBox="1"/>
          <p:nvPr/>
        </p:nvSpPr>
        <p:spPr>
          <a:xfrm>
            <a:off x="209905" y="115460"/>
            <a:ext cx="8700575" cy="1077218"/>
          </a:xfrm>
          <a:prstGeom prst="rect">
            <a:avLst/>
          </a:prstGeom>
          <a:noFill/>
        </p:spPr>
        <p:txBody>
          <a:bodyPr wrap="square" rtlCol="0">
            <a:spAutoFit/>
          </a:bodyPr>
          <a:lstStyle/>
          <a:p>
            <a:pPr algn="ctr"/>
            <a:r>
              <a:rPr lang="en-US" sz="3200" b="1" dirty="0" smtClean="0"/>
              <a:t>New Hybrid </a:t>
            </a:r>
            <a:r>
              <a:rPr lang="en-US" sz="3200" b="1" i="1" dirty="0" smtClean="0"/>
              <a:t>Coronaviruses</a:t>
            </a:r>
            <a:r>
              <a:rPr lang="en-US" sz="3200" b="1" dirty="0" smtClean="0"/>
              <a:t> responsible for severe Human Diseases</a:t>
            </a:r>
            <a:endParaRPr lang="en-US" sz="3200" b="1" dirty="0"/>
          </a:p>
        </p:txBody>
      </p:sp>
      <p:sp>
        <p:nvSpPr>
          <p:cNvPr id="3" name="Segnaposto piè di pagina 2"/>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26</a:t>
            </a:fld>
            <a:endParaRPr lang="en-US"/>
          </a:p>
        </p:txBody>
      </p:sp>
    </p:spTree>
    <p:extLst>
      <p:ext uri="{BB962C8B-B14F-4D97-AF65-F5344CB8AC3E}">
        <p14:creationId xmlns:p14="http://schemas.microsoft.com/office/powerpoint/2010/main" xmlns="" val="4182225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0" y="228600"/>
            <a:ext cx="91440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100000"/>
              </a:lnSpc>
              <a:spcBef>
                <a:spcPct val="50000"/>
              </a:spcBef>
              <a:buClrTx/>
              <a:buSzTx/>
              <a:buFontTx/>
              <a:buNone/>
            </a:pPr>
            <a:r>
              <a:rPr lang="it-IT" sz="3200">
                <a:solidFill>
                  <a:schemeClr val="tx1"/>
                </a:solidFill>
                <a:latin typeface="Geneva" charset="0"/>
              </a:rPr>
              <a:t>Severe Acute Respiratory Syndrome</a:t>
            </a:r>
          </a:p>
          <a:p>
            <a:pPr algn="ctr" eaLnBrk="0" hangingPunct="0">
              <a:lnSpc>
                <a:spcPct val="100000"/>
              </a:lnSpc>
              <a:spcBef>
                <a:spcPct val="50000"/>
              </a:spcBef>
              <a:buClrTx/>
              <a:buSzTx/>
              <a:buFontTx/>
              <a:buNone/>
            </a:pPr>
            <a:r>
              <a:rPr lang="it-IT" sz="3200">
                <a:solidFill>
                  <a:schemeClr val="tx1"/>
                </a:solidFill>
                <a:latin typeface="Geneva" charset="0"/>
              </a:rPr>
              <a:t>(SARS)</a:t>
            </a:r>
          </a:p>
        </p:txBody>
      </p:sp>
      <p:sp>
        <p:nvSpPr>
          <p:cNvPr id="151555" name="Text Box 3"/>
          <p:cNvSpPr txBox="1">
            <a:spLocks noChangeArrowheads="1"/>
          </p:cNvSpPr>
          <p:nvPr/>
        </p:nvSpPr>
        <p:spPr bwMode="auto">
          <a:xfrm>
            <a:off x="533400" y="2819400"/>
            <a:ext cx="8077200" cy="3785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100000"/>
              </a:lnSpc>
              <a:spcBef>
                <a:spcPct val="50000"/>
              </a:spcBef>
              <a:buClrTx/>
              <a:buSzTx/>
              <a:buFontTx/>
              <a:buNone/>
            </a:pPr>
            <a:endParaRPr lang="it-IT" sz="3200" dirty="0">
              <a:solidFill>
                <a:schemeClr val="tx1"/>
              </a:solidFill>
              <a:latin typeface="Geneva" charset="0"/>
            </a:endParaRPr>
          </a:p>
          <a:p>
            <a:pPr algn="ctr" eaLnBrk="0" hangingPunct="0">
              <a:lnSpc>
                <a:spcPct val="100000"/>
              </a:lnSpc>
              <a:spcBef>
                <a:spcPct val="50000"/>
              </a:spcBef>
              <a:buClrTx/>
              <a:buSzTx/>
              <a:buFontTx/>
              <a:buNone/>
            </a:pPr>
            <a:r>
              <a:rPr lang="it-IT" sz="3200" dirty="0">
                <a:solidFill>
                  <a:schemeClr val="tx1"/>
                </a:solidFill>
                <a:latin typeface="Geneva" charset="0"/>
              </a:rPr>
              <a:t>Da un punto di vista clinico la SARS è definibile come una </a:t>
            </a:r>
            <a:r>
              <a:rPr lang="it-IT" sz="3200" dirty="0">
                <a:solidFill>
                  <a:srgbClr val="800000"/>
                </a:solidFill>
                <a:latin typeface="Geneva" charset="0"/>
              </a:rPr>
              <a:t>pneumopatia virale acuta </a:t>
            </a:r>
            <a:r>
              <a:rPr lang="it-IT" sz="3200" dirty="0">
                <a:solidFill>
                  <a:schemeClr val="tx1"/>
                </a:solidFill>
                <a:latin typeface="Geneva" charset="0"/>
              </a:rPr>
              <a:t>classificabile fra le cosiddette “Polmoniti Atipiche”, entità già note e caratterizzate sia in termini eziologici che fisiopatologici e clinici</a:t>
            </a:r>
          </a:p>
        </p:txBody>
      </p:sp>
      <p:pic>
        <p:nvPicPr>
          <p:cNvPr id="151556" name="Picture 4" descr="0040.jpg                                                       00035DB5Macintosh HD                   B746CC0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838200"/>
            <a:ext cx="2009775"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1557" name="Picture 5" descr="1103.jpg                                                       00035CD0Macintosh HD                   B746CC0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0200" y="914400"/>
            <a:ext cx="3276600" cy="26209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27</a:t>
            </a:fld>
            <a:endParaRPr lang="en-US"/>
          </a:p>
        </p:txBody>
      </p:sp>
    </p:spTree>
    <p:extLst>
      <p:ext uri="{BB962C8B-B14F-4D97-AF65-F5344CB8AC3E}">
        <p14:creationId xmlns:p14="http://schemas.microsoft.com/office/powerpoint/2010/main" xmlns="" val="2728020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en-US" smtClean="0"/>
              <a:t>n.acone - g.p.palumbo</a:t>
            </a:r>
            <a:endParaRPr lang="en-US"/>
          </a:p>
        </p:txBody>
      </p:sp>
      <p:sp>
        <p:nvSpPr>
          <p:cNvPr id="5" name="Segnaposto numero diapositiva 4"/>
          <p:cNvSpPr>
            <a:spLocks noGrp="1"/>
          </p:cNvSpPr>
          <p:nvPr>
            <p:ph type="sldNum" sz="quarter" idx="12"/>
          </p:nvPr>
        </p:nvSpPr>
        <p:spPr/>
        <p:txBody>
          <a:bodyPr/>
          <a:lstStyle/>
          <a:p>
            <a:fld id="{E30DC44B-4C39-F746-B001-3C47C9A4A06C}" type="slidenum">
              <a:rPr lang="en-US" smtClean="0"/>
              <a:pPr/>
              <a:t>28</a:t>
            </a:fld>
            <a:endParaRPr lang="en-US"/>
          </a:p>
        </p:txBody>
      </p:sp>
      <p:pic>
        <p:nvPicPr>
          <p:cNvPr id="2050" name="Picture 2" descr="C:\Users\salvatore.darienzo\Desktop\IMG_7322.jpg"/>
          <p:cNvPicPr>
            <a:picLocks noChangeAspect="1" noChangeArrowheads="1"/>
          </p:cNvPicPr>
          <p:nvPr/>
        </p:nvPicPr>
        <p:blipFill>
          <a:blip r:embed="rId2"/>
          <a:srcRect/>
          <a:stretch>
            <a:fillRect/>
          </a:stretch>
        </p:blipFill>
        <p:spPr bwMode="auto">
          <a:xfrm>
            <a:off x="176981" y="500933"/>
            <a:ext cx="8745793" cy="622054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36728" y="-415028"/>
            <a:ext cx="8379725" cy="1143000"/>
          </a:xfrm>
        </p:spPr>
        <p:txBody>
          <a:bodyPr/>
          <a:lstStyle/>
          <a:p>
            <a:pPr eaLnBrk="1" hangingPunct="1"/>
            <a:r>
              <a:rPr lang="en-US" sz="4000" dirty="0">
                <a:solidFill>
                  <a:srgbClr val="000000"/>
                </a:solidFill>
                <a:latin typeface="Calibri" charset="0"/>
              </a:rPr>
              <a:t>COMMUNITY ACQUIRED INFECTIONS</a:t>
            </a:r>
            <a:endParaRPr lang="en-US" dirty="0">
              <a:latin typeface="Calibri" charset="0"/>
            </a:endParaRPr>
          </a:p>
        </p:txBody>
      </p:sp>
      <p:sp>
        <p:nvSpPr>
          <p:cNvPr id="3" name="Content Placeholder 2"/>
          <p:cNvSpPr>
            <a:spLocks noGrp="1"/>
          </p:cNvSpPr>
          <p:nvPr>
            <p:ph idx="1"/>
          </p:nvPr>
        </p:nvSpPr>
        <p:spPr>
          <a:xfrm>
            <a:off x="126117" y="3942735"/>
            <a:ext cx="10185712" cy="5830529"/>
          </a:xfrm>
        </p:spPr>
        <p:txBody>
          <a:bodyPr rtlCol="0">
            <a:normAutofit/>
          </a:bodyPr>
          <a:lstStyle/>
          <a:p>
            <a:pPr marL="0" indent="0" eaLnBrk="1" fontAlgn="auto" hangingPunct="1">
              <a:spcAft>
                <a:spcPts val="0"/>
              </a:spcAft>
              <a:buFont typeface="Arial" pitchFamily="34" charset="0"/>
              <a:buNone/>
              <a:defRPr/>
            </a:pPr>
            <a:r>
              <a:rPr lang="en-US" sz="3800" b="1" dirty="0" smtClean="0">
                <a:ea typeface="+mn-ea"/>
                <a:cs typeface="+mn-cs"/>
              </a:rPr>
              <a:t>  </a:t>
            </a:r>
            <a:r>
              <a:rPr lang="en-US" sz="2800" b="1" dirty="0" smtClean="0"/>
              <a:t>RESPIRATORY  TRACT   INFECTIONS</a:t>
            </a:r>
          </a:p>
          <a:p>
            <a:pPr eaLnBrk="1" fontAlgn="auto" hangingPunct="1">
              <a:spcAft>
                <a:spcPts val="0"/>
              </a:spcAft>
              <a:buFont typeface="Arial" pitchFamily="34" charset="0"/>
              <a:buChar char="•"/>
              <a:defRPr/>
            </a:pPr>
            <a:r>
              <a:rPr lang="en-US" sz="2000" dirty="0" smtClean="0">
                <a:ea typeface="+mn-ea"/>
                <a:cs typeface="+mn-cs"/>
              </a:rPr>
              <a:t>Upper RTI-mostly viral (Adenovirus, Rhinovirus, Coronavirus etc.);</a:t>
            </a:r>
          </a:p>
          <a:p>
            <a:pPr eaLnBrk="1" fontAlgn="auto" hangingPunct="1">
              <a:spcAft>
                <a:spcPts val="0"/>
              </a:spcAft>
              <a:buFont typeface="Arial" pitchFamily="34" charset="0"/>
              <a:buChar char="•"/>
              <a:defRPr/>
            </a:pPr>
            <a:r>
              <a:rPr lang="en-US" sz="2000" dirty="0" smtClean="0">
                <a:ea typeface="+mn-ea"/>
                <a:cs typeface="+mn-cs"/>
              </a:rPr>
              <a:t>Lower RTI-mostly bacterial (</a:t>
            </a:r>
            <a:r>
              <a:rPr lang="en-US" sz="2000" i="1" dirty="0" smtClean="0">
                <a:solidFill>
                  <a:srgbClr val="FF0000"/>
                </a:solidFill>
                <a:ea typeface="+mn-ea"/>
                <a:cs typeface="+mn-cs"/>
              </a:rPr>
              <a:t>Strep pneumoniae</a:t>
            </a:r>
            <a:r>
              <a:rPr lang="en-US" sz="2000" i="1" dirty="0" smtClean="0">
                <a:ea typeface="+mn-ea"/>
                <a:cs typeface="+mn-cs"/>
              </a:rPr>
              <a:t>, </a:t>
            </a:r>
            <a:r>
              <a:rPr lang="en-US" sz="2000" i="1" dirty="0" err="1" smtClean="0">
                <a:solidFill>
                  <a:srgbClr val="FF0000"/>
                </a:solidFill>
                <a:ea typeface="+mn-ea"/>
                <a:cs typeface="+mn-cs"/>
              </a:rPr>
              <a:t>Haemophilus</a:t>
            </a:r>
            <a:r>
              <a:rPr lang="en-US" sz="2000" i="1" dirty="0" smtClean="0">
                <a:solidFill>
                  <a:srgbClr val="FF0000"/>
                </a:solidFill>
                <a:ea typeface="+mn-ea"/>
                <a:cs typeface="+mn-cs"/>
              </a:rPr>
              <a:t> </a:t>
            </a:r>
            <a:r>
              <a:rPr lang="en-US" sz="2000" i="1" dirty="0" err="1" smtClean="0">
                <a:solidFill>
                  <a:srgbClr val="FF0000"/>
                </a:solidFill>
                <a:ea typeface="+mn-ea"/>
                <a:cs typeface="+mn-cs"/>
              </a:rPr>
              <a:t>influenzae</a:t>
            </a:r>
            <a:r>
              <a:rPr lang="en-US" sz="2000" i="1" dirty="0" smtClean="0">
                <a:ea typeface="+mn-ea"/>
                <a:cs typeface="+mn-cs"/>
              </a:rPr>
              <a:t>, </a:t>
            </a:r>
          </a:p>
          <a:p>
            <a:pPr marL="0" indent="0" eaLnBrk="1" fontAlgn="auto" hangingPunct="1">
              <a:spcAft>
                <a:spcPts val="0"/>
              </a:spcAft>
              <a:buNone/>
              <a:defRPr/>
            </a:pPr>
            <a:r>
              <a:rPr lang="en-US" sz="2000" i="1" dirty="0" smtClean="0">
                <a:ea typeface="+mn-ea"/>
                <a:cs typeface="+mn-cs"/>
              </a:rPr>
              <a:t>    Mycoplasma </a:t>
            </a:r>
            <a:r>
              <a:rPr lang="en-US" sz="2000" i="1" dirty="0" err="1" smtClean="0">
                <a:ea typeface="+mn-ea"/>
                <a:cs typeface="+mn-cs"/>
              </a:rPr>
              <a:t>pneumoniae</a:t>
            </a:r>
            <a:r>
              <a:rPr lang="en-US" sz="2000" i="1" dirty="0" smtClean="0">
                <a:ea typeface="+mn-ea"/>
                <a:cs typeface="+mn-cs"/>
              </a:rPr>
              <a:t>,  Legionella </a:t>
            </a:r>
            <a:r>
              <a:rPr lang="en-US" sz="2000" i="1" dirty="0" err="1" smtClean="0">
                <a:ea typeface="+mn-ea"/>
                <a:cs typeface="+mn-cs"/>
              </a:rPr>
              <a:t>pneumophila</a:t>
            </a:r>
            <a:r>
              <a:rPr lang="en-US" sz="2000" i="1" dirty="0" smtClean="0">
                <a:ea typeface="+mn-ea"/>
                <a:cs typeface="+mn-cs"/>
              </a:rPr>
              <a:t>,</a:t>
            </a:r>
            <a:r>
              <a:rPr lang="en-US" sz="2000" dirty="0" smtClean="0">
                <a:ea typeface="+mn-ea"/>
                <a:cs typeface="+mn-cs"/>
              </a:rPr>
              <a:t> etc.);</a:t>
            </a:r>
          </a:p>
          <a:p>
            <a:pPr eaLnBrk="1" fontAlgn="auto" hangingPunct="1">
              <a:spcAft>
                <a:spcPts val="0"/>
              </a:spcAft>
              <a:buFont typeface="Arial" pitchFamily="34" charset="0"/>
              <a:buChar char="•"/>
              <a:defRPr/>
            </a:pPr>
            <a:r>
              <a:rPr lang="en-US" sz="2000" dirty="0" smtClean="0">
                <a:ea typeface="+mn-ea"/>
                <a:cs typeface="+mn-cs"/>
              </a:rPr>
              <a:t>Acquired from other patients through droplet infection </a:t>
            </a:r>
            <a:r>
              <a:rPr lang="en-US" sz="2000" i="1" dirty="0" smtClean="0">
                <a:ea typeface="+mn-ea"/>
                <a:cs typeface="+mn-cs"/>
              </a:rPr>
              <a:t>Strep </a:t>
            </a:r>
            <a:r>
              <a:rPr lang="en-US" sz="2000" i="1" dirty="0" err="1" smtClean="0">
                <a:ea typeface="+mn-ea"/>
                <a:cs typeface="+mn-cs"/>
              </a:rPr>
              <a:t>pneumoniae</a:t>
            </a:r>
            <a:r>
              <a:rPr lang="en-US" sz="2000" dirty="0" smtClean="0">
                <a:ea typeface="+mn-ea"/>
                <a:cs typeface="+mn-cs"/>
              </a:rPr>
              <a:t>-</a:t>
            </a:r>
          </a:p>
          <a:p>
            <a:pPr marL="0" indent="0" eaLnBrk="1" fontAlgn="auto" hangingPunct="1">
              <a:spcAft>
                <a:spcPts val="0"/>
              </a:spcAft>
              <a:buNone/>
              <a:defRPr/>
            </a:pPr>
            <a:r>
              <a:rPr lang="en-US" sz="2000" dirty="0"/>
              <a:t> </a:t>
            </a:r>
            <a:r>
              <a:rPr lang="en-US" sz="2000" dirty="0" smtClean="0"/>
              <a:t>   </a:t>
            </a:r>
            <a:r>
              <a:rPr lang="en-US" sz="2000" dirty="0" smtClean="0">
                <a:ea typeface="+mn-ea"/>
                <a:cs typeface="+mn-cs"/>
              </a:rPr>
              <a:t>from oropharynx .</a:t>
            </a:r>
            <a:endParaRPr lang="en-US" sz="2000" dirty="0">
              <a:ea typeface="+mn-ea"/>
              <a:cs typeface="+mn-cs"/>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63173" y="758623"/>
            <a:ext cx="4087752" cy="3184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Segnaposto numero diapositiva 3"/>
          <p:cNvSpPr>
            <a:spLocks noGrp="1"/>
          </p:cNvSpPr>
          <p:nvPr>
            <p:ph type="sldNum" sz="quarter" idx="12"/>
          </p:nvPr>
        </p:nvSpPr>
        <p:spPr/>
        <p:txBody>
          <a:bodyPr/>
          <a:lstStyle/>
          <a:p>
            <a:fld id="{E30DC44B-4C39-F746-B001-3C47C9A4A06C}" type="slidenum">
              <a:rPr lang="en-US" smtClean="0"/>
              <a:pPr/>
              <a:t>29</a:t>
            </a:fld>
            <a:endParaRPr lang="en-US"/>
          </a:p>
        </p:txBody>
      </p:sp>
    </p:spTree>
    <p:extLst>
      <p:ext uri="{BB962C8B-B14F-4D97-AF65-F5344CB8AC3E}">
        <p14:creationId xmlns:p14="http://schemas.microsoft.com/office/powerpoint/2010/main" xmlns="" val="3260098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1"/>
            <a:ext cx="9144000" cy="1475695"/>
          </a:xfrm>
          <a:prstGeom prst="rect">
            <a:avLst/>
          </a:prstGeom>
        </p:spPr>
      </p:pic>
      <p:sp>
        <p:nvSpPr>
          <p:cNvPr id="11" name="Titolo 1">
            <a:extLst>
              <a:ext uri="{FF2B5EF4-FFF2-40B4-BE49-F238E27FC236}">
                <a16:creationId xmlns:a16="http://schemas.microsoft.com/office/drawing/2014/main" xmlns="" id="{5225BC95-9A61-42D6-889E-D19E72BED8CC}"/>
              </a:ext>
            </a:extLst>
          </p:cNvPr>
          <p:cNvSpPr>
            <a:spLocks noGrp="1"/>
          </p:cNvSpPr>
          <p:nvPr>
            <p:ph type="title"/>
          </p:nvPr>
        </p:nvSpPr>
        <p:spPr>
          <a:xfrm>
            <a:off x="638406" y="953847"/>
            <a:ext cx="4150229" cy="432000"/>
          </a:xfrm>
          <a:effectLst>
            <a:reflection endPos="0" dir="5400000" sy="-100000" algn="bl" rotWithShape="0"/>
          </a:effectLst>
        </p:spPr>
        <p:txBody>
          <a:bodyPr rtlCol="0">
            <a:normAutofit fontScale="90000"/>
          </a:bodyPr>
          <a:lstStyle/>
          <a:p>
            <a:pPr rtl="0"/>
            <a:r>
              <a:rPr lang="it-IT" b="1" spc="0" dirty="0">
                <a:solidFill>
                  <a:schemeClr val="bg1"/>
                </a:solidFill>
              </a:rPr>
              <a:t>DEFINIZIONE DI UN VIRUS</a:t>
            </a:r>
          </a:p>
        </p:txBody>
      </p:sp>
      <p:pic>
        <p:nvPicPr>
          <p:cNvPr id="12"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t="83877" b="7914"/>
          <a:stretch/>
        </p:blipFill>
        <p:spPr>
          <a:xfrm>
            <a:off x="0" y="6248400"/>
            <a:ext cx="9144000" cy="609600"/>
          </a:xfrm>
          <a:prstGeom prst="rect">
            <a:avLst/>
          </a:prstGeom>
        </p:spPr>
      </p:pic>
      <p:sp>
        <p:nvSpPr>
          <p:cNvPr id="13" name="Segnaposto contenuto 5">
            <a:extLst>
              <a:ext uri="{FF2B5EF4-FFF2-40B4-BE49-F238E27FC236}">
                <a16:creationId xmlns:a16="http://schemas.microsoft.com/office/drawing/2014/main" xmlns="" id="{559A29B5-23A2-4887-8DBA-174E7C177205}"/>
              </a:ext>
            </a:extLst>
          </p:cNvPr>
          <p:cNvSpPr txBox="1">
            <a:spLocks/>
          </p:cNvSpPr>
          <p:nvPr/>
        </p:nvSpPr>
        <p:spPr>
          <a:xfrm>
            <a:off x="402431" y="1997545"/>
            <a:ext cx="8477250" cy="300788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it-IT" sz="2600" b="1" dirty="0">
                <a:latin typeface="Corbel (Corpo)"/>
              </a:rPr>
              <a:t>I virus sono entità il cui genoma è un elemento costituito da acido nucleico (DNA oppure RNA) il quale si riproduce all’interno di cellule viventi sfruttando i meccanismi biosintetici di queste ed orientandoli verso la formazione di particelle, i virioni, che contengono il genoma virale e possono trasferirlo ad altre cellule</a:t>
            </a:r>
            <a:endParaRPr lang="it-IT" sz="3200" dirty="0">
              <a:latin typeface="Corbel (Corpo)"/>
            </a:endParaRPr>
          </a:p>
        </p:txBody>
      </p:sp>
      <p:sp>
        <p:nvSpPr>
          <p:cNvPr id="14" name="Rettangolo 13"/>
          <p:cNvSpPr/>
          <p:nvPr/>
        </p:nvSpPr>
        <p:spPr>
          <a:xfrm>
            <a:off x="6184188" y="6488668"/>
            <a:ext cx="2428870" cy="369332"/>
          </a:xfrm>
          <a:prstGeom prst="rect">
            <a:avLst/>
          </a:prstGeom>
        </p:spPr>
        <p:txBody>
          <a:bodyPr wrap="none">
            <a:spAutoFit/>
          </a:bodyPr>
          <a:lstStyle/>
          <a:p>
            <a:r>
              <a:rPr lang="it-IT" b="1" dirty="0" err="1">
                <a:solidFill>
                  <a:schemeClr val="bg1"/>
                </a:solidFill>
                <a:latin typeface="Corbel (Corpo)"/>
              </a:rPr>
              <a:t>Luria</a:t>
            </a:r>
            <a:r>
              <a:rPr lang="it-IT" b="1" dirty="0">
                <a:solidFill>
                  <a:schemeClr val="bg1"/>
                </a:solidFill>
                <a:latin typeface="Corbel (Corpo)"/>
              </a:rPr>
              <a:t> e </a:t>
            </a:r>
            <a:r>
              <a:rPr lang="it-IT" b="1" dirty="0" err="1">
                <a:solidFill>
                  <a:schemeClr val="bg1"/>
                </a:solidFill>
                <a:latin typeface="Corbel (Corpo)"/>
              </a:rPr>
              <a:t>Darnell</a:t>
            </a:r>
            <a:r>
              <a:rPr lang="it-IT" b="1" dirty="0">
                <a:solidFill>
                  <a:schemeClr val="bg1"/>
                </a:solidFill>
                <a:latin typeface="Corbel (Corpo)"/>
              </a:rPr>
              <a:t>, 1968</a:t>
            </a:r>
          </a:p>
        </p:txBody>
      </p:sp>
    </p:spTree>
    <p:extLst>
      <p:ext uri="{BB962C8B-B14F-4D97-AF65-F5344CB8AC3E}">
        <p14:creationId xmlns:p14="http://schemas.microsoft.com/office/powerpoint/2010/main" xmlns="" val="39285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913" y="4279710"/>
            <a:ext cx="4876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39" name="Text Box 3"/>
          <p:cNvSpPr txBox="1">
            <a:spLocks noChangeArrowheads="1"/>
          </p:cNvSpPr>
          <p:nvPr/>
        </p:nvSpPr>
        <p:spPr bwMode="auto">
          <a:xfrm>
            <a:off x="228600" y="152400"/>
            <a:ext cx="78486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it-IT" sz="2800" b="1" dirty="0"/>
              <a:t>The </a:t>
            </a:r>
            <a:r>
              <a:rPr lang="it-IT" sz="2800" b="1" dirty="0" err="1"/>
              <a:t>interhuman</a:t>
            </a:r>
            <a:r>
              <a:rPr lang="it-IT" sz="2800" b="1" dirty="0"/>
              <a:t> </a:t>
            </a:r>
            <a:r>
              <a:rPr lang="it-IT" sz="2800" b="1" dirty="0" err="1"/>
              <a:t>transmission</a:t>
            </a:r>
            <a:r>
              <a:rPr lang="it-IT" sz="2800" b="1" dirty="0"/>
              <a:t> of</a:t>
            </a:r>
            <a:r>
              <a:rPr lang="it-IT" sz="2800" b="1" i="1" dirty="0"/>
              <a:t> </a:t>
            </a:r>
            <a:endParaRPr lang="it-IT" sz="2800" b="1" i="1" dirty="0" smtClean="0"/>
          </a:p>
          <a:p>
            <a:pPr algn="ctr">
              <a:spcBef>
                <a:spcPct val="50000"/>
              </a:spcBef>
            </a:pPr>
            <a:r>
              <a:rPr lang="it-IT" sz="2800" b="1" i="1" dirty="0" err="1" smtClean="0"/>
              <a:t>Respiratory</a:t>
            </a:r>
            <a:r>
              <a:rPr lang="it-IT" sz="2800" b="1" i="1" dirty="0" smtClean="0"/>
              <a:t> </a:t>
            </a:r>
            <a:r>
              <a:rPr lang="it-IT" sz="2800" b="1" i="1" dirty="0" err="1" smtClean="0"/>
              <a:t>Pathogens</a:t>
            </a:r>
            <a:endParaRPr lang="it-IT" sz="2800" b="1" i="1" dirty="0"/>
          </a:p>
        </p:txBody>
      </p:sp>
      <p:grpSp>
        <p:nvGrpSpPr>
          <p:cNvPr id="4" name="Group 4"/>
          <p:cNvGrpSpPr>
            <a:grpSpLocks/>
          </p:cNvGrpSpPr>
          <p:nvPr/>
        </p:nvGrpSpPr>
        <p:grpSpPr bwMode="auto">
          <a:xfrm>
            <a:off x="1195388" y="1219200"/>
            <a:ext cx="1524000" cy="2895600"/>
            <a:chOff x="528" y="1008"/>
            <a:chExt cx="960" cy="1824"/>
          </a:xfrm>
        </p:grpSpPr>
        <p:sp>
          <p:nvSpPr>
            <p:cNvPr id="116790" name="Oval 5"/>
            <p:cNvSpPr>
              <a:spLocks noChangeArrowheads="1"/>
            </p:cNvSpPr>
            <p:nvPr/>
          </p:nvSpPr>
          <p:spPr bwMode="auto">
            <a:xfrm>
              <a:off x="528" y="2016"/>
              <a:ext cx="960" cy="816"/>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6791" name="AutoShape 6"/>
            <p:cNvSpPr>
              <a:spLocks noChangeArrowheads="1"/>
            </p:cNvSpPr>
            <p:nvPr/>
          </p:nvSpPr>
          <p:spPr bwMode="auto">
            <a:xfrm>
              <a:off x="576" y="1008"/>
              <a:ext cx="864" cy="1296"/>
            </a:xfrm>
            <a:prstGeom prst="triangle">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 name="Group 7"/>
          <p:cNvGrpSpPr>
            <a:grpSpLocks/>
          </p:cNvGrpSpPr>
          <p:nvPr/>
        </p:nvGrpSpPr>
        <p:grpSpPr bwMode="auto">
          <a:xfrm>
            <a:off x="1347788" y="3352800"/>
            <a:ext cx="406400" cy="457200"/>
            <a:chOff x="624" y="2352"/>
            <a:chExt cx="256" cy="288"/>
          </a:xfrm>
        </p:grpSpPr>
        <p:sp>
          <p:nvSpPr>
            <p:cNvPr id="116786" name="Freeform 8"/>
            <p:cNvSpPr>
              <a:spLocks/>
            </p:cNvSpPr>
            <p:nvPr/>
          </p:nvSpPr>
          <p:spPr bwMode="auto">
            <a:xfrm>
              <a:off x="656" y="2352"/>
              <a:ext cx="112" cy="288"/>
            </a:xfrm>
            <a:custGeom>
              <a:avLst/>
              <a:gdLst>
                <a:gd name="T0" fmla="*/ 64 w 112"/>
                <a:gd name="T1" fmla="*/ 0 h 288"/>
                <a:gd name="T2" fmla="*/ 16 w 112"/>
                <a:gd name="T3" fmla="*/ 96 h 288"/>
                <a:gd name="T4" fmla="*/ 16 w 112"/>
                <a:gd name="T5" fmla="*/ 192 h 288"/>
                <a:gd name="T6" fmla="*/ 112 w 112"/>
                <a:gd name="T7" fmla="*/ 288 h 288"/>
                <a:gd name="T8" fmla="*/ 0 60000 65536"/>
                <a:gd name="T9" fmla="*/ 0 60000 65536"/>
                <a:gd name="T10" fmla="*/ 0 60000 65536"/>
                <a:gd name="T11" fmla="*/ 0 60000 65536"/>
                <a:gd name="T12" fmla="*/ 0 w 112"/>
                <a:gd name="T13" fmla="*/ 0 h 288"/>
                <a:gd name="T14" fmla="*/ 112 w 112"/>
                <a:gd name="T15" fmla="*/ 288 h 288"/>
              </a:gdLst>
              <a:ahLst/>
              <a:cxnLst>
                <a:cxn ang="T8">
                  <a:pos x="T0" y="T1"/>
                </a:cxn>
                <a:cxn ang="T9">
                  <a:pos x="T2" y="T3"/>
                </a:cxn>
                <a:cxn ang="T10">
                  <a:pos x="T4" y="T5"/>
                </a:cxn>
                <a:cxn ang="T11">
                  <a:pos x="T6" y="T7"/>
                </a:cxn>
              </a:cxnLst>
              <a:rect l="T12" t="T13" r="T14" b="T15"/>
              <a:pathLst>
                <a:path w="112" h="288">
                  <a:moveTo>
                    <a:pt x="64" y="0"/>
                  </a:moveTo>
                  <a:cubicBezTo>
                    <a:pt x="44" y="32"/>
                    <a:pt x="24" y="64"/>
                    <a:pt x="16" y="96"/>
                  </a:cubicBezTo>
                  <a:cubicBezTo>
                    <a:pt x="8" y="128"/>
                    <a:pt x="0" y="160"/>
                    <a:pt x="16" y="192"/>
                  </a:cubicBezTo>
                  <a:cubicBezTo>
                    <a:pt x="32" y="224"/>
                    <a:pt x="96" y="272"/>
                    <a:pt x="112" y="288"/>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87" name="Freeform 9"/>
            <p:cNvSpPr>
              <a:spLocks/>
            </p:cNvSpPr>
            <p:nvPr/>
          </p:nvSpPr>
          <p:spPr bwMode="auto">
            <a:xfrm>
              <a:off x="768" y="2352"/>
              <a:ext cx="112" cy="288"/>
            </a:xfrm>
            <a:custGeom>
              <a:avLst/>
              <a:gdLst>
                <a:gd name="T0" fmla="*/ 64 w 112"/>
                <a:gd name="T1" fmla="*/ 0 h 288"/>
                <a:gd name="T2" fmla="*/ 16 w 112"/>
                <a:gd name="T3" fmla="*/ 96 h 288"/>
                <a:gd name="T4" fmla="*/ 16 w 112"/>
                <a:gd name="T5" fmla="*/ 192 h 288"/>
                <a:gd name="T6" fmla="*/ 112 w 112"/>
                <a:gd name="T7" fmla="*/ 288 h 288"/>
                <a:gd name="T8" fmla="*/ 0 60000 65536"/>
                <a:gd name="T9" fmla="*/ 0 60000 65536"/>
                <a:gd name="T10" fmla="*/ 0 60000 65536"/>
                <a:gd name="T11" fmla="*/ 0 60000 65536"/>
                <a:gd name="T12" fmla="*/ 0 w 112"/>
                <a:gd name="T13" fmla="*/ 0 h 288"/>
                <a:gd name="T14" fmla="*/ 112 w 112"/>
                <a:gd name="T15" fmla="*/ 288 h 288"/>
              </a:gdLst>
              <a:ahLst/>
              <a:cxnLst>
                <a:cxn ang="T8">
                  <a:pos x="T0" y="T1"/>
                </a:cxn>
                <a:cxn ang="T9">
                  <a:pos x="T2" y="T3"/>
                </a:cxn>
                <a:cxn ang="T10">
                  <a:pos x="T4" y="T5"/>
                </a:cxn>
                <a:cxn ang="T11">
                  <a:pos x="T6" y="T7"/>
                </a:cxn>
              </a:cxnLst>
              <a:rect l="T12" t="T13" r="T14" b="T15"/>
              <a:pathLst>
                <a:path w="112" h="288">
                  <a:moveTo>
                    <a:pt x="64" y="0"/>
                  </a:moveTo>
                  <a:cubicBezTo>
                    <a:pt x="44" y="32"/>
                    <a:pt x="24" y="64"/>
                    <a:pt x="16" y="96"/>
                  </a:cubicBezTo>
                  <a:cubicBezTo>
                    <a:pt x="8" y="128"/>
                    <a:pt x="0" y="160"/>
                    <a:pt x="16" y="192"/>
                  </a:cubicBezTo>
                  <a:cubicBezTo>
                    <a:pt x="32" y="224"/>
                    <a:pt x="96" y="272"/>
                    <a:pt x="112" y="288"/>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88" name="Freeform 10"/>
            <p:cNvSpPr>
              <a:spLocks/>
            </p:cNvSpPr>
            <p:nvPr/>
          </p:nvSpPr>
          <p:spPr bwMode="auto">
            <a:xfrm>
              <a:off x="624" y="2448"/>
              <a:ext cx="192" cy="56"/>
            </a:xfrm>
            <a:custGeom>
              <a:avLst/>
              <a:gdLst>
                <a:gd name="T0" fmla="*/ 0 w 192"/>
                <a:gd name="T1" fmla="*/ 0 h 56"/>
                <a:gd name="T2" fmla="*/ 96 w 192"/>
                <a:gd name="T3" fmla="*/ 48 h 56"/>
                <a:gd name="T4" fmla="*/ 192 w 192"/>
                <a:gd name="T5" fmla="*/ 48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0"/>
                  </a:moveTo>
                  <a:cubicBezTo>
                    <a:pt x="32" y="20"/>
                    <a:pt x="64" y="40"/>
                    <a:pt x="96" y="48"/>
                  </a:cubicBezTo>
                  <a:cubicBezTo>
                    <a:pt x="128" y="56"/>
                    <a:pt x="176" y="48"/>
                    <a:pt x="192" y="48"/>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89" name="Freeform 11"/>
            <p:cNvSpPr>
              <a:spLocks/>
            </p:cNvSpPr>
            <p:nvPr/>
          </p:nvSpPr>
          <p:spPr bwMode="auto">
            <a:xfrm>
              <a:off x="672" y="2544"/>
              <a:ext cx="192" cy="56"/>
            </a:xfrm>
            <a:custGeom>
              <a:avLst/>
              <a:gdLst>
                <a:gd name="T0" fmla="*/ 0 w 192"/>
                <a:gd name="T1" fmla="*/ 0 h 56"/>
                <a:gd name="T2" fmla="*/ 96 w 192"/>
                <a:gd name="T3" fmla="*/ 48 h 56"/>
                <a:gd name="T4" fmla="*/ 192 w 192"/>
                <a:gd name="T5" fmla="*/ 48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0"/>
                  </a:moveTo>
                  <a:cubicBezTo>
                    <a:pt x="32" y="20"/>
                    <a:pt x="64" y="40"/>
                    <a:pt x="96" y="48"/>
                  </a:cubicBezTo>
                  <a:cubicBezTo>
                    <a:pt x="128" y="56"/>
                    <a:pt x="176" y="48"/>
                    <a:pt x="192" y="48"/>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16742" name="Oval 12"/>
          <p:cNvSpPr>
            <a:spLocks noChangeArrowheads="1"/>
          </p:cNvSpPr>
          <p:nvPr/>
        </p:nvSpPr>
        <p:spPr bwMode="auto">
          <a:xfrm>
            <a:off x="4167188" y="3124200"/>
            <a:ext cx="990600" cy="9906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6743" name="AutoShape 13"/>
          <p:cNvSpPr>
            <a:spLocks noChangeArrowheads="1"/>
          </p:cNvSpPr>
          <p:nvPr/>
        </p:nvSpPr>
        <p:spPr bwMode="auto">
          <a:xfrm>
            <a:off x="4243388" y="2438400"/>
            <a:ext cx="838200" cy="990600"/>
          </a:xfrm>
          <a:prstGeom prst="triangle">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6" name="Group 14"/>
          <p:cNvGrpSpPr>
            <a:grpSpLocks/>
          </p:cNvGrpSpPr>
          <p:nvPr/>
        </p:nvGrpSpPr>
        <p:grpSpPr bwMode="auto">
          <a:xfrm>
            <a:off x="4268788" y="3505200"/>
            <a:ext cx="330200" cy="457200"/>
            <a:chOff x="2464" y="2448"/>
            <a:chExt cx="208" cy="288"/>
          </a:xfrm>
        </p:grpSpPr>
        <p:sp>
          <p:nvSpPr>
            <p:cNvPr id="116782" name="Freeform 15"/>
            <p:cNvSpPr>
              <a:spLocks/>
            </p:cNvSpPr>
            <p:nvPr/>
          </p:nvSpPr>
          <p:spPr bwMode="auto">
            <a:xfrm>
              <a:off x="2496" y="2448"/>
              <a:ext cx="112" cy="288"/>
            </a:xfrm>
            <a:custGeom>
              <a:avLst/>
              <a:gdLst>
                <a:gd name="T0" fmla="*/ 64 w 112"/>
                <a:gd name="T1" fmla="*/ 0 h 288"/>
                <a:gd name="T2" fmla="*/ 16 w 112"/>
                <a:gd name="T3" fmla="*/ 96 h 288"/>
                <a:gd name="T4" fmla="*/ 16 w 112"/>
                <a:gd name="T5" fmla="*/ 192 h 288"/>
                <a:gd name="T6" fmla="*/ 112 w 112"/>
                <a:gd name="T7" fmla="*/ 288 h 288"/>
                <a:gd name="T8" fmla="*/ 0 60000 65536"/>
                <a:gd name="T9" fmla="*/ 0 60000 65536"/>
                <a:gd name="T10" fmla="*/ 0 60000 65536"/>
                <a:gd name="T11" fmla="*/ 0 60000 65536"/>
                <a:gd name="T12" fmla="*/ 0 w 112"/>
                <a:gd name="T13" fmla="*/ 0 h 288"/>
                <a:gd name="T14" fmla="*/ 112 w 112"/>
                <a:gd name="T15" fmla="*/ 288 h 288"/>
              </a:gdLst>
              <a:ahLst/>
              <a:cxnLst>
                <a:cxn ang="T8">
                  <a:pos x="T0" y="T1"/>
                </a:cxn>
                <a:cxn ang="T9">
                  <a:pos x="T2" y="T3"/>
                </a:cxn>
                <a:cxn ang="T10">
                  <a:pos x="T4" y="T5"/>
                </a:cxn>
                <a:cxn ang="T11">
                  <a:pos x="T6" y="T7"/>
                </a:cxn>
              </a:cxnLst>
              <a:rect l="T12" t="T13" r="T14" b="T15"/>
              <a:pathLst>
                <a:path w="112" h="288">
                  <a:moveTo>
                    <a:pt x="64" y="0"/>
                  </a:moveTo>
                  <a:cubicBezTo>
                    <a:pt x="44" y="32"/>
                    <a:pt x="24" y="64"/>
                    <a:pt x="16" y="96"/>
                  </a:cubicBezTo>
                  <a:cubicBezTo>
                    <a:pt x="8" y="128"/>
                    <a:pt x="0" y="160"/>
                    <a:pt x="16" y="192"/>
                  </a:cubicBezTo>
                  <a:cubicBezTo>
                    <a:pt x="32" y="224"/>
                    <a:pt x="96" y="272"/>
                    <a:pt x="112" y="288"/>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83" name="Freeform 16"/>
            <p:cNvSpPr>
              <a:spLocks/>
            </p:cNvSpPr>
            <p:nvPr/>
          </p:nvSpPr>
          <p:spPr bwMode="auto">
            <a:xfrm>
              <a:off x="2560" y="2448"/>
              <a:ext cx="112" cy="288"/>
            </a:xfrm>
            <a:custGeom>
              <a:avLst/>
              <a:gdLst>
                <a:gd name="T0" fmla="*/ 64 w 112"/>
                <a:gd name="T1" fmla="*/ 0 h 288"/>
                <a:gd name="T2" fmla="*/ 16 w 112"/>
                <a:gd name="T3" fmla="*/ 96 h 288"/>
                <a:gd name="T4" fmla="*/ 16 w 112"/>
                <a:gd name="T5" fmla="*/ 192 h 288"/>
                <a:gd name="T6" fmla="*/ 112 w 112"/>
                <a:gd name="T7" fmla="*/ 288 h 288"/>
                <a:gd name="T8" fmla="*/ 0 60000 65536"/>
                <a:gd name="T9" fmla="*/ 0 60000 65536"/>
                <a:gd name="T10" fmla="*/ 0 60000 65536"/>
                <a:gd name="T11" fmla="*/ 0 60000 65536"/>
                <a:gd name="T12" fmla="*/ 0 w 112"/>
                <a:gd name="T13" fmla="*/ 0 h 288"/>
                <a:gd name="T14" fmla="*/ 112 w 112"/>
                <a:gd name="T15" fmla="*/ 288 h 288"/>
              </a:gdLst>
              <a:ahLst/>
              <a:cxnLst>
                <a:cxn ang="T8">
                  <a:pos x="T0" y="T1"/>
                </a:cxn>
                <a:cxn ang="T9">
                  <a:pos x="T2" y="T3"/>
                </a:cxn>
                <a:cxn ang="T10">
                  <a:pos x="T4" y="T5"/>
                </a:cxn>
                <a:cxn ang="T11">
                  <a:pos x="T6" y="T7"/>
                </a:cxn>
              </a:cxnLst>
              <a:rect l="T12" t="T13" r="T14" b="T15"/>
              <a:pathLst>
                <a:path w="112" h="288">
                  <a:moveTo>
                    <a:pt x="64" y="0"/>
                  </a:moveTo>
                  <a:cubicBezTo>
                    <a:pt x="44" y="32"/>
                    <a:pt x="24" y="64"/>
                    <a:pt x="16" y="96"/>
                  </a:cubicBezTo>
                  <a:cubicBezTo>
                    <a:pt x="8" y="128"/>
                    <a:pt x="0" y="160"/>
                    <a:pt x="16" y="192"/>
                  </a:cubicBezTo>
                  <a:cubicBezTo>
                    <a:pt x="32" y="224"/>
                    <a:pt x="96" y="272"/>
                    <a:pt x="112" y="288"/>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84" name="Freeform 17"/>
            <p:cNvSpPr>
              <a:spLocks/>
            </p:cNvSpPr>
            <p:nvPr/>
          </p:nvSpPr>
          <p:spPr bwMode="auto">
            <a:xfrm>
              <a:off x="2464" y="2544"/>
              <a:ext cx="192" cy="56"/>
            </a:xfrm>
            <a:custGeom>
              <a:avLst/>
              <a:gdLst>
                <a:gd name="T0" fmla="*/ 0 w 192"/>
                <a:gd name="T1" fmla="*/ 0 h 56"/>
                <a:gd name="T2" fmla="*/ 96 w 192"/>
                <a:gd name="T3" fmla="*/ 48 h 56"/>
                <a:gd name="T4" fmla="*/ 192 w 192"/>
                <a:gd name="T5" fmla="*/ 48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0"/>
                  </a:moveTo>
                  <a:cubicBezTo>
                    <a:pt x="32" y="20"/>
                    <a:pt x="64" y="40"/>
                    <a:pt x="96" y="48"/>
                  </a:cubicBezTo>
                  <a:cubicBezTo>
                    <a:pt x="128" y="56"/>
                    <a:pt x="176" y="48"/>
                    <a:pt x="192" y="48"/>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85" name="Freeform 18"/>
            <p:cNvSpPr>
              <a:spLocks/>
            </p:cNvSpPr>
            <p:nvPr/>
          </p:nvSpPr>
          <p:spPr bwMode="auto">
            <a:xfrm>
              <a:off x="2464" y="2592"/>
              <a:ext cx="192" cy="56"/>
            </a:xfrm>
            <a:custGeom>
              <a:avLst/>
              <a:gdLst>
                <a:gd name="T0" fmla="*/ 0 w 192"/>
                <a:gd name="T1" fmla="*/ 0 h 56"/>
                <a:gd name="T2" fmla="*/ 96 w 192"/>
                <a:gd name="T3" fmla="*/ 48 h 56"/>
                <a:gd name="T4" fmla="*/ 192 w 192"/>
                <a:gd name="T5" fmla="*/ 48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0"/>
                  </a:moveTo>
                  <a:cubicBezTo>
                    <a:pt x="32" y="20"/>
                    <a:pt x="64" y="40"/>
                    <a:pt x="96" y="48"/>
                  </a:cubicBezTo>
                  <a:cubicBezTo>
                    <a:pt x="128" y="56"/>
                    <a:pt x="176" y="48"/>
                    <a:pt x="192" y="48"/>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16745" name="Oval 19"/>
          <p:cNvSpPr>
            <a:spLocks noChangeArrowheads="1"/>
          </p:cNvSpPr>
          <p:nvPr/>
        </p:nvSpPr>
        <p:spPr bwMode="auto">
          <a:xfrm>
            <a:off x="6757988" y="3505200"/>
            <a:ext cx="609600" cy="6096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6746" name="AutoShape 20"/>
          <p:cNvSpPr>
            <a:spLocks noChangeArrowheads="1"/>
          </p:cNvSpPr>
          <p:nvPr/>
        </p:nvSpPr>
        <p:spPr bwMode="auto">
          <a:xfrm>
            <a:off x="6834188" y="3124200"/>
            <a:ext cx="457200" cy="609600"/>
          </a:xfrm>
          <a:prstGeom prst="triangle">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6747" name="Line 21"/>
          <p:cNvSpPr>
            <a:spLocks noChangeShapeType="1"/>
          </p:cNvSpPr>
          <p:nvPr/>
        </p:nvSpPr>
        <p:spPr bwMode="auto">
          <a:xfrm>
            <a:off x="966788" y="4114800"/>
            <a:ext cx="7010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748" name="Freeform 22"/>
          <p:cNvSpPr>
            <a:spLocks/>
          </p:cNvSpPr>
          <p:nvPr/>
        </p:nvSpPr>
        <p:spPr bwMode="auto">
          <a:xfrm>
            <a:off x="6986588" y="3733800"/>
            <a:ext cx="76200" cy="228600"/>
          </a:xfrm>
          <a:custGeom>
            <a:avLst/>
            <a:gdLst>
              <a:gd name="T0" fmla="*/ 120967500 w 48"/>
              <a:gd name="T1" fmla="*/ 0 h 144"/>
              <a:gd name="T2" fmla="*/ 0 w 48"/>
              <a:gd name="T3" fmla="*/ 241935000 h 144"/>
              <a:gd name="T4" fmla="*/ 12096750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24" y="36"/>
                  <a:pt x="0" y="72"/>
                  <a:pt x="0" y="96"/>
                </a:cubicBezTo>
                <a:cubicBezTo>
                  <a:pt x="0" y="120"/>
                  <a:pt x="40" y="136"/>
                  <a:pt x="48" y="144"/>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49" name="Freeform 23"/>
          <p:cNvSpPr>
            <a:spLocks/>
          </p:cNvSpPr>
          <p:nvPr/>
        </p:nvSpPr>
        <p:spPr bwMode="auto">
          <a:xfrm>
            <a:off x="6910388" y="3733800"/>
            <a:ext cx="76200" cy="228600"/>
          </a:xfrm>
          <a:custGeom>
            <a:avLst/>
            <a:gdLst>
              <a:gd name="T0" fmla="*/ 120967500 w 48"/>
              <a:gd name="T1" fmla="*/ 0 h 144"/>
              <a:gd name="T2" fmla="*/ 0 w 48"/>
              <a:gd name="T3" fmla="*/ 241935000 h 144"/>
              <a:gd name="T4" fmla="*/ 120967500 w 48"/>
              <a:gd name="T5" fmla="*/ 362902500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24" y="36"/>
                  <a:pt x="0" y="72"/>
                  <a:pt x="0" y="96"/>
                </a:cubicBezTo>
                <a:cubicBezTo>
                  <a:pt x="0" y="120"/>
                  <a:pt x="40" y="136"/>
                  <a:pt x="48" y="144"/>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50" name="Freeform 24"/>
          <p:cNvSpPr>
            <a:spLocks/>
          </p:cNvSpPr>
          <p:nvPr/>
        </p:nvSpPr>
        <p:spPr bwMode="auto">
          <a:xfrm>
            <a:off x="6910388" y="3810000"/>
            <a:ext cx="152400" cy="1588"/>
          </a:xfrm>
          <a:custGeom>
            <a:avLst/>
            <a:gdLst>
              <a:gd name="T0" fmla="*/ 0 w 96"/>
              <a:gd name="T1" fmla="*/ 0 h 1"/>
              <a:gd name="T2" fmla="*/ 241935000 w 96"/>
              <a:gd name="T3" fmla="*/ 0 h 1"/>
              <a:gd name="T4" fmla="*/ 0 60000 65536"/>
              <a:gd name="T5" fmla="*/ 0 60000 65536"/>
              <a:gd name="T6" fmla="*/ 0 w 96"/>
              <a:gd name="T7" fmla="*/ 0 h 1"/>
              <a:gd name="T8" fmla="*/ 96 w 96"/>
              <a:gd name="T9" fmla="*/ 1 h 1"/>
            </a:gdLst>
            <a:ahLst/>
            <a:cxnLst>
              <a:cxn ang="T4">
                <a:pos x="T0" y="T1"/>
              </a:cxn>
              <a:cxn ang="T5">
                <a:pos x="T2" y="T3"/>
              </a:cxn>
            </a:cxnLst>
            <a:rect l="T6" t="T7" r="T8" b="T9"/>
            <a:pathLst>
              <a:path w="96" h="1">
                <a:moveTo>
                  <a:pt x="0" y="0"/>
                </a:moveTo>
                <a:cubicBezTo>
                  <a:pt x="40" y="0"/>
                  <a:pt x="80" y="0"/>
                  <a:pt x="96" y="0"/>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51" name="Freeform 25"/>
          <p:cNvSpPr>
            <a:spLocks/>
          </p:cNvSpPr>
          <p:nvPr/>
        </p:nvSpPr>
        <p:spPr bwMode="auto">
          <a:xfrm>
            <a:off x="6910388" y="3886200"/>
            <a:ext cx="152400" cy="1588"/>
          </a:xfrm>
          <a:custGeom>
            <a:avLst/>
            <a:gdLst>
              <a:gd name="T0" fmla="*/ 0 w 96"/>
              <a:gd name="T1" fmla="*/ 0 h 1"/>
              <a:gd name="T2" fmla="*/ 241935000 w 96"/>
              <a:gd name="T3" fmla="*/ 0 h 1"/>
              <a:gd name="T4" fmla="*/ 0 60000 65536"/>
              <a:gd name="T5" fmla="*/ 0 60000 65536"/>
              <a:gd name="T6" fmla="*/ 0 w 96"/>
              <a:gd name="T7" fmla="*/ 0 h 1"/>
              <a:gd name="T8" fmla="*/ 96 w 96"/>
              <a:gd name="T9" fmla="*/ 1 h 1"/>
            </a:gdLst>
            <a:ahLst/>
            <a:cxnLst>
              <a:cxn ang="T4">
                <a:pos x="T0" y="T1"/>
              </a:cxn>
              <a:cxn ang="T5">
                <a:pos x="T2" y="T3"/>
              </a:cxn>
            </a:cxnLst>
            <a:rect l="T6" t="T7" r="T8" b="T9"/>
            <a:pathLst>
              <a:path w="96" h="1">
                <a:moveTo>
                  <a:pt x="0" y="0"/>
                </a:moveTo>
                <a:cubicBezTo>
                  <a:pt x="40" y="0"/>
                  <a:pt x="80" y="0"/>
                  <a:pt x="96" y="0"/>
                </a:cubicBezTo>
              </a:path>
            </a:pathLst>
          </a:custGeom>
          <a:noFill/>
          <a:ln w="9525">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7" name="Group 26"/>
          <p:cNvGrpSpPr>
            <a:grpSpLocks/>
          </p:cNvGrpSpPr>
          <p:nvPr/>
        </p:nvGrpSpPr>
        <p:grpSpPr bwMode="auto">
          <a:xfrm>
            <a:off x="4471988" y="3505200"/>
            <a:ext cx="2819400" cy="533400"/>
            <a:chOff x="2592" y="2448"/>
            <a:chExt cx="1776" cy="336"/>
          </a:xfrm>
        </p:grpSpPr>
        <p:sp>
          <p:nvSpPr>
            <p:cNvPr id="116776" name="AutoShape 27"/>
            <p:cNvSpPr>
              <a:spLocks noChangeArrowheads="1"/>
            </p:cNvSpPr>
            <p:nvPr/>
          </p:nvSpPr>
          <p:spPr bwMode="auto">
            <a:xfrm>
              <a:off x="4176" y="2736"/>
              <a:ext cx="96" cy="48"/>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77" name="AutoShape 28"/>
            <p:cNvSpPr>
              <a:spLocks noChangeArrowheads="1"/>
            </p:cNvSpPr>
            <p:nvPr/>
          </p:nvSpPr>
          <p:spPr bwMode="auto">
            <a:xfrm rot="-5967739">
              <a:off x="4056" y="2568"/>
              <a:ext cx="96" cy="48"/>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78" name="AutoShape 29"/>
            <p:cNvSpPr>
              <a:spLocks noChangeArrowheads="1"/>
            </p:cNvSpPr>
            <p:nvPr/>
          </p:nvSpPr>
          <p:spPr bwMode="auto">
            <a:xfrm rot="-5967739">
              <a:off x="4296" y="2616"/>
              <a:ext cx="96" cy="48"/>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79" name="AutoShape 30"/>
            <p:cNvSpPr>
              <a:spLocks noChangeArrowheads="1"/>
            </p:cNvSpPr>
            <p:nvPr/>
          </p:nvSpPr>
          <p:spPr bwMode="auto">
            <a:xfrm>
              <a:off x="2592" y="2448"/>
              <a:ext cx="96" cy="48"/>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80" name="AutoShape 31"/>
            <p:cNvSpPr>
              <a:spLocks noChangeArrowheads="1"/>
            </p:cNvSpPr>
            <p:nvPr/>
          </p:nvSpPr>
          <p:spPr bwMode="auto">
            <a:xfrm>
              <a:off x="2688" y="2544"/>
              <a:ext cx="96" cy="48"/>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81" name="AutoShape 32"/>
            <p:cNvSpPr>
              <a:spLocks noChangeArrowheads="1"/>
            </p:cNvSpPr>
            <p:nvPr/>
          </p:nvSpPr>
          <p:spPr bwMode="auto">
            <a:xfrm rot="-5967739">
              <a:off x="2904" y="2472"/>
              <a:ext cx="96" cy="48"/>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grpSp>
      <p:sp>
        <p:nvSpPr>
          <p:cNvPr id="116753" name="AutoShape 33"/>
          <p:cNvSpPr>
            <a:spLocks noChangeArrowheads="1"/>
          </p:cNvSpPr>
          <p:nvPr/>
        </p:nvSpPr>
        <p:spPr bwMode="auto">
          <a:xfrm>
            <a:off x="4624388" y="3657600"/>
            <a:ext cx="152400" cy="76200"/>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54" name="AutoShape 34"/>
          <p:cNvSpPr>
            <a:spLocks noChangeArrowheads="1"/>
          </p:cNvSpPr>
          <p:nvPr/>
        </p:nvSpPr>
        <p:spPr bwMode="auto">
          <a:xfrm>
            <a:off x="4776788" y="3810000"/>
            <a:ext cx="152400" cy="76200"/>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55" name="AutoShape 35"/>
          <p:cNvSpPr>
            <a:spLocks noChangeArrowheads="1"/>
          </p:cNvSpPr>
          <p:nvPr/>
        </p:nvSpPr>
        <p:spPr bwMode="auto">
          <a:xfrm rot="-5967739">
            <a:off x="2224088" y="3543300"/>
            <a:ext cx="152400" cy="76200"/>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56" name="AutoShape 36"/>
          <p:cNvSpPr>
            <a:spLocks noChangeArrowheads="1"/>
          </p:cNvSpPr>
          <p:nvPr/>
        </p:nvSpPr>
        <p:spPr bwMode="auto">
          <a:xfrm rot="-5967739">
            <a:off x="1919288" y="3695700"/>
            <a:ext cx="152400" cy="76200"/>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57" name="AutoShape 37"/>
          <p:cNvSpPr>
            <a:spLocks noChangeArrowheads="1"/>
          </p:cNvSpPr>
          <p:nvPr/>
        </p:nvSpPr>
        <p:spPr bwMode="auto">
          <a:xfrm>
            <a:off x="1881188" y="3048000"/>
            <a:ext cx="152400" cy="76200"/>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58" name="AutoShape 38"/>
          <p:cNvSpPr>
            <a:spLocks noChangeArrowheads="1"/>
          </p:cNvSpPr>
          <p:nvPr/>
        </p:nvSpPr>
        <p:spPr bwMode="auto">
          <a:xfrm>
            <a:off x="2033588" y="3200400"/>
            <a:ext cx="152400" cy="76200"/>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59" name="AutoShape 39"/>
          <p:cNvSpPr>
            <a:spLocks noChangeArrowheads="1"/>
          </p:cNvSpPr>
          <p:nvPr/>
        </p:nvSpPr>
        <p:spPr bwMode="auto">
          <a:xfrm rot="-5967739">
            <a:off x="2376488" y="3086100"/>
            <a:ext cx="152400" cy="76200"/>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60" name="AutoShape 40"/>
          <p:cNvSpPr>
            <a:spLocks noChangeArrowheads="1"/>
          </p:cNvSpPr>
          <p:nvPr/>
        </p:nvSpPr>
        <p:spPr bwMode="auto">
          <a:xfrm>
            <a:off x="2033588" y="3200400"/>
            <a:ext cx="152400" cy="76200"/>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sp>
        <p:nvSpPr>
          <p:cNvPr id="116761" name="AutoShape 41"/>
          <p:cNvSpPr>
            <a:spLocks noChangeArrowheads="1"/>
          </p:cNvSpPr>
          <p:nvPr/>
        </p:nvSpPr>
        <p:spPr bwMode="auto">
          <a:xfrm>
            <a:off x="2185988" y="3352800"/>
            <a:ext cx="152400" cy="76200"/>
          </a:xfrm>
          <a:prstGeom prst="roundRect">
            <a:avLst>
              <a:gd name="adj" fmla="val 16667"/>
            </a:avLst>
          </a:prstGeom>
          <a:solidFill>
            <a:srgbClr val="FF0080"/>
          </a:solidFill>
          <a:ln w="9525">
            <a:solidFill>
              <a:srgbClr val="FF0080"/>
            </a:solidFill>
            <a:round/>
            <a:headEnd/>
            <a:tailEnd/>
          </a:ln>
        </p:spPr>
        <p:txBody>
          <a:bodyPr wrap="none" anchor="ctr"/>
          <a:lstStyle/>
          <a:p>
            <a:endParaRPr lang="en-US"/>
          </a:p>
        </p:txBody>
      </p:sp>
      <p:grpSp>
        <p:nvGrpSpPr>
          <p:cNvPr id="8" name="Group 42"/>
          <p:cNvGrpSpPr>
            <a:grpSpLocks/>
          </p:cNvGrpSpPr>
          <p:nvPr/>
        </p:nvGrpSpPr>
        <p:grpSpPr bwMode="auto">
          <a:xfrm>
            <a:off x="1042988" y="2286000"/>
            <a:ext cx="1828800" cy="1600200"/>
            <a:chOff x="480" y="2832"/>
            <a:chExt cx="1152" cy="1008"/>
          </a:xfrm>
        </p:grpSpPr>
        <p:sp>
          <p:nvSpPr>
            <p:cNvPr id="116774" name="Line 43"/>
            <p:cNvSpPr>
              <a:spLocks noChangeShapeType="1"/>
            </p:cNvSpPr>
            <p:nvPr/>
          </p:nvSpPr>
          <p:spPr bwMode="auto">
            <a:xfrm flipV="1">
              <a:off x="480" y="2832"/>
              <a:ext cx="1152" cy="100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775" name="Line 44"/>
            <p:cNvSpPr>
              <a:spLocks noChangeShapeType="1"/>
            </p:cNvSpPr>
            <p:nvPr/>
          </p:nvSpPr>
          <p:spPr bwMode="auto">
            <a:xfrm>
              <a:off x="480" y="2832"/>
              <a:ext cx="1152" cy="100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 name="Group 45"/>
          <p:cNvGrpSpPr>
            <a:grpSpLocks/>
          </p:cNvGrpSpPr>
          <p:nvPr/>
        </p:nvGrpSpPr>
        <p:grpSpPr bwMode="auto">
          <a:xfrm>
            <a:off x="3938588" y="2819400"/>
            <a:ext cx="1447800" cy="1066800"/>
            <a:chOff x="2256" y="2832"/>
            <a:chExt cx="912" cy="672"/>
          </a:xfrm>
        </p:grpSpPr>
        <p:sp>
          <p:nvSpPr>
            <p:cNvPr id="116772" name="Line 46"/>
            <p:cNvSpPr>
              <a:spLocks noChangeShapeType="1"/>
            </p:cNvSpPr>
            <p:nvPr/>
          </p:nvSpPr>
          <p:spPr bwMode="auto">
            <a:xfrm flipV="1">
              <a:off x="2304" y="2832"/>
              <a:ext cx="864" cy="67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773" name="Line 47"/>
            <p:cNvSpPr>
              <a:spLocks noChangeShapeType="1"/>
            </p:cNvSpPr>
            <p:nvPr/>
          </p:nvSpPr>
          <p:spPr bwMode="auto">
            <a:xfrm>
              <a:off x="2256" y="2832"/>
              <a:ext cx="864" cy="67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0" name="Group 48"/>
          <p:cNvGrpSpPr>
            <a:grpSpLocks/>
          </p:cNvGrpSpPr>
          <p:nvPr/>
        </p:nvGrpSpPr>
        <p:grpSpPr bwMode="auto">
          <a:xfrm>
            <a:off x="5493295" y="4686300"/>
            <a:ext cx="2438400" cy="1752600"/>
            <a:chOff x="3456" y="2976"/>
            <a:chExt cx="1536" cy="1104"/>
          </a:xfrm>
        </p:grpSpPr>
        <p:sp>
          <p:nvSpPr>
            <p:cNvPr id="116768" name="Rectangle 49"/>
            <p:cNvSpPr>
              <a:spLocks noChangeArrowheads="1"/>
            </p:cNvSpPr>
            <p:nvPr/>
          </p:nvSpPr>
          <p:spPr bwMode="auto">
            <a:xfrm>
              <a:off x="3456" y="2976"/>
              <a:ext cx="1536" cy="1104"/>
            </a:xfrm>
            <a:prstGeom prst="rect">
              <a:avLst/>
            </a:prstGeom>
            <a:noFill/>
            <a:ln w="76200">
              <a:solidFill>
                <a:srgbClr val="004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769" name="Oval 50"/>
            <p:cNvSpPr>
              <a:spLocks noChangeArrowheads="1"/>
            </p:cNvSpPr>
            <p:nvPr/>
          </p:nvSpPr>
          <p:spPr bwMode="auto">
            <a:xfrm>
              <a:off x="3696" y="3072"/>
              <a:ext cx="1104" cy="9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6770" name="Line 51"/>
            <p:cNvSpPr>
              <a:spLocks noChangeShapeType="1"/>
            </p:cNvSpPr>
            <p:nvPr/>
          </p:nvSpPr>
          <p:spPr bwMode="auto">
            <a:xfrm>
              <a:off x="3696" y="3552"/>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771" name="Text Box 52"/>
            <p:cNvSpPr txBox="1">
              <a:spLocks noChangeArrowheads="1"/>
            </p:cNvSpPr>
            <p:nvPr/>
          </p:nvSpPr>
          <p:spPr bwMode="auto">
            <a:xfrm>
              <a:off x="3984" y="3456"/>
              <a:ext cx="576" cy="23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it-IT" sz="1800" b="1"/>
                <a:t>3-5 </a:t>
              </a:r>
              <a:r>
                <a:rPr lang="it-IT" sz="1800" b="1">
                  <a:latin typeface="Symbol" charset="0"/>
                </a:rPr>
                <a:t></a:t>
              </a:r>
              <a:endParaRPr lang="it-IT" sz="1800" b="1"/>
            </a:p>
          </p:txBody>
        </p:sp>
      </p:grpSp>
      <p:sp>
        <p:nvSpPr>
          <p:cNvPr id="95285" name="Text Box 53"/>
          <p:cNvSpPr txBox="1">
            <a:spLocks noChangeArrowheads="1"/>
          </p:cNvSpPr>
          <p:nvPr/>
        </p:nvSpPr>
        <p:spPr bwMode="auto">
          <a:xfrm>
            <a:off x="762000" y="5105400"/>
            <a:ext cx="33528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pPr>
            <a:r>
              <a:rPr lang="it-IT"/>
              <a:t>Droplets with a 3-5 </a:t>
            </a:r>
            <a:r>
              <a:rPr lang="it-IT">
                <a:latin typeface="Symbol" charset="0"/>
              </a:rPr>
              <a:t>m</a:t>
            </a:r>
            <a:r>
              <a:rPr lang="it-IT"/>
              <a:t> diameter are effective in joining the alveolar space</a:t>
            </a:r>
          </a:p>
        </p:txBody>
      </p:sp>
      <p:sp>
        <p:nvSpPr>
          <p:cNvPr id="95286" name="AutoShape 54"/>
          <p:cNvSpPr>
            <a:spLocks noChangeArrowheads="1"/>
          </p:cNvSpPr>
          <p:nvPr/>
        </p:nvSpPr>
        <p:spPr bwMode="auto">
          <a:xfrm>
            <a:off x="4267200" y="5257800"/>
            <a:ext cx="976313" cy="990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pic>
        <p:nvPicPr>
          <p:cNvPr id="116767" name="Picture 5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9800" y="1235075"/>
            <a:ext cx="2800350" cy="167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egnaposto piè di pagina 1"/>
          <p:cNvSpPr>
            <a:spLocks noGrp="1"/>
          </p:cNvSpPr>
          <p:nvPr>
            <p:ph type="ftr" sz="quarter" idx="11"/>
          </p:nvPr>
        </p:nvSpPr>
        <p:spPr>
          <a:xfrm>
            <a:off x="2566988" y="6418381"/>
            <a:ext cx="3352800" cy="365125"/>
          </a:xfrm>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30</a:t>
            </a:fld>
            <a:endParaRPr lang="en-US"/>
          </a:p>
        </p:txBody>
      </p:sp>
    </p:spTree>
    <p:extLst>
      <p:ext uri="{BB962C8B-B14F-4D97-AF65-F5344CB8AC3E}">
        <p14:creationId xmlns:p14="http://schemas.microsoft.com/office/powerpoint/2010/main" xmlns="" val="3942481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2/3*#ppt_w"/>
                                          </p:val>
                                        </p:tav>
                                        <p:tav tm="100000">
                                          <p:val>
                                            <p:strVal val="#ppt_w"/>
                                          </p:val>
                                        </p:tav>
                                      </p:tavLst>
                                    </p:anim>
                                    <p:anim calcmode="lin" valueType="num">
                                      <p:cBhvr>
                                        <p:cTn id="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2/3*#ppt_w"/>
                                          </p:val>
                                        </p:tav>
                                        <p:tav tm="100000">
                                          <p:val>
                                            <p:strVal val="#ppt_w"/>
                                          </p:val>
                                        </p:tav>
                                      </p:tavLst>
                                    </p:anim>
                                    <p:anim calcmode="lin" valueType="num">
                                      <p:cBhvr>
                                        <p:cTn id="14" dur="500" fill="hold"/>
                                        <p:tgtEl>
                                          <p:spTgt spid="9"/>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2/3*#ppt_w"/>
                                          </p:val>
                                        </p:tav>
                                        <p:tav tm="100000">
                                          <p:val>
                                            <p:strVal val="#ppt_w"/>
                                          </p:val>
                                        </p:tav>
                                      </p:tavLst>
                                    </p:anim>
                                    <p:anim calcmode="lin" valueType="num">
                                      <p:cBhvr>
                                        <p:cTn id="20"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nodeType="clickEffect">
                                  <p:stCondLst>
                                    <p:cond delay="0"/>
                                  </p:stCondLst>
                                  <p:childTnLst>
                                    <p:set>
                                      <p:cBhvr>
                                        <p:cTn id="24" dur="1" fill="hold">
                                          <p:stCondLst>
                                            <p:cond delay="0"/>
                                          </p:stCondLst>
                                        </p:cTn>
                                        <p:tgtEl>
                                          <p:spTgt spid="95234"/>
                                        </p:tgtEl>
                                        <p:attrNameLst>
                                          <p:attrName>style.visibility</p:attrName>
                                        </p:attrNameLst>
                                      </p:cBhvr>
                                      <p:to>
                                        <p:strVal val="visible"/>
                                      </p:to>
                                    </p:set>
                                    <p:anim calcmode="lin" valueType="num">
                                      <p:cBhvr>
                                        <p:cTn id="25" dur="500" fill="hold"/>
                                        <p:tgtEl>
                                          <p:spTgt spid="95234"/>
                                        </p:tgtEl>
                                        <p:attrNameLst>
                                          <p:attrName>ppt_w</p:attrName>
                                        </p:attrNameLst>
                                      </p:cBhvr>
                                      <p:tavLst>
                                        <p:tav tm="0">
                                          <p:val>
                                            <p:strVal val="2/3*#ppt_w"/>
                                          </p:val>
                                        </p:tav>
                                        <p:tav tm="100000">
                                          <p:val>
                                            <p:strVal val="#ppt_w"/>
                                          </p:val>
                                        </p:tav>
                                      </p:tavLst>
                                    </p:anim>
                                    <p:anim calcmode="lin" valueType="num">
                                      <p:cBhvr>
                                        <p:cTn id="26" dur="500" fill="hold"/>
                                        <p:tgtEl>
                                          <p:spTgt spid="95234"/>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5285"/>
                                        </p:tgtEl>
                                        <p:attrNameLst>
                                          <p:attrName>style.visibility</p:attrName>
                                        </p:attrNameLst>
                                      </p:cBhvr>
                                      <p:to>
                                        <p:strVal val="visible"/>
                                      </p:to>
                                    </p:set>
                                    <p:animEffect transition="in" filter="fade">
                                      <p:cBhvr>
                                        <p:cTn id="31" dur="500"/>
                                        <p:tgtEl>
                                          <p:spTgt spid="9528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272" fill="hold" grpId="0" nodeType="clickEffect">
                                  <p:stCondLst>
                                    <p:cond delay="0"/>
                                  </p:stCondLst>
                                  <p:childTnLst>
                                    <p:set>
                                      <p:cBhvr>
                                        <p:cTn id="35" dur="1" fill="hold">
                                          <p:stCondLst>
                                            <p:cond delay="0"/>
                                          </p:stCondLst>
                                        </p:cTn>
                                        <p:tgtEl>
                                          <p:spTgt spid="95286"/>
                                        </p:tgtEl>
                                        <p:attrNameLst>
                                          <p:attrName>style.visibility</p:attrName>
                                        </p:attrNameLst>
                                      </p:cBhvr>
                                      <p:to>
                                        <p:strVal val="visible"/>
                                      </p:to>
                                    </p:set>
                                    <p:anim calcmode="lin" valueType="num">
                                      <p:cBhvr>
                                        <p:cTn id="36" dur="500" fill="hold"/>
                                        <p:tgtEl>
                                          <p:spTgt spid="95286"/>
                                        </p:tgtEl>
                                        <p:attrNameLst>
                                          <p:attrName>ppt_w</p:attrName>
                                        </p:attrNameLst>
                                      </p:cBhvr>
                                      <p:tavLst>
                                        <p:tav tm="0">
                                          <p:val>
                                            <p:strVal val="2/3*#ppt_w"/>
                                          </p:val>
                                        </p:tav>
                                        <p:tav tm="100000">
                                          <p:val>
                                            <p:strVal val="#ppt_w"/>
                                          </p:val>
                                        </p:tav>
                                      </p:tavLst>
                                    </p:anim>
                                    <p:anim calcmode="lin" valueType="num">
                                      <p:cBhvr>
                                        <p:cTn id="37" dur="500" fill="hold"/>
                                        <p:tgtEl>
                                          <p:spTgt spid="9528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85" grpId="0" autoUpdateAnimBg="0"/>
      <p:bldP spid="952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44044"/>
          </a:xfrm>
          <a:prstGeom prst="rect">
            <a:avLst/>
          </a:prstGeom>
        </p:spPr>
      </p:pic>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31</a:t>
            </a:fld>
            <a:endParaRPr lang="en-US"/>
          </a:p>
        </p:txBody>
      </p:sp>
    </p:spTree>
    <p:extLst>
      <p:ext uri="{BB962C8B-B14F-4D97-AF65-F5344CB8AC3E}">
        <p14:creationId xmlns:p14="http://schemas.microsoft.com/office/powerpoint/2010/main" xmlns="" val="1263853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538" y="2333707"/>
            <a:ext cx="8145030" cy="1569660"/>
          </a:xfrm>
          <a:prstGeom prst="rect">
            <a:avLst/>
          </a:prstGeom>
          <a:noFill/>
        </p:spPr>
        <p:txBody>
          <a:bodyPr wrap="square" rtlCol="0">
            <a:spAutoFit/>
          </a:bodyPr>
          <a:lstStyle/>
          <a:p>
            <a:pPr algn="ctr"/>
            <a:r>
              <a:rPr lang="en-US" sz="3200" b="1" dirty="0" smtClean="0"/>
              <a:t>MODALITA’ COMPLEMENTARI DI TRASMISSIONE INTER-UMANA DI PATOGENI DELLE VIE RESPIRATORIE</a:t>
            </a:r>
            <a:endParaRPr lang="en-US" sz="3200" b="1" dirty="0"/>
          </a:p>
        </p:txBody>
      </p:sp>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32</a:t>
            </a:fld>
            <a:endParaRPr lang="en-US"/>
          </a:p>
        </p:txBody>
      </p:sp>
    </p:spTree>
    <p:extLst>
      <p:ext uri="{BB962C8B-B14F-4D97-AF65-F5344CB8AC3E}">
        <p14:creationId xmlns:p14="http://schemas.microsoft.com/office/powerpoint/2010/main" xmlns="" val="686003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28600" y="304800"/>
            <a:ext cx="8610600" cy="4572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it-IT" b="1">
                <a:effectLst>
                  <a:outerShdw blurRad="38100" dist="38100" dir="2700000" algn="tl">
                    <a:srgbClr val="000000"/>
                  </a:outerShdw>
                </a:effectLst>
                <a:latin typeface="Geneva" charset="0"/>
              </a:rPr>
              <a:t>Transmission of Viruses Infecting the Respiratory Tract</a:t>
            </a:r>
          </a:p>
        </p:txBody>
      </p:sp>
      <p:sp>
        <p:nvSpPr>
          <p:cNvPr id="96259" name="Text Box 3"/>
          <p:cNvSpPr txBox="1">
            <a:spLocks noChangeArrowheads="1"/>
          </p:cNvSpPr>
          <p:nvPr/>
        </p:nvSpPr>
        <p:spPr bwMode="auto">
          <a:xfrm>
            <a:off x="228600" y="1219200"/>
            <a:ext cx="853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it-IT">
                <a:latin typeface="Geneva" charset="0"/>
              </a:rPr>
              <a:t>1) RSV</a:t>
            </a:r>
          </a:p>
        </p:txBody>
      </p:sp>
      <p:pic>
        <p:nvPicPr>
          <p:cNvPr id="9626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066800"/>
            <a:ext cx="1135063"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1" name="AutoShape 5"/>
          <p:cNvSpPr>
            <a:spLocks noChangeArrowheads="1"/>
          </p:cNvSpPr>
          <p:nvPr/>
        </p:nvSpPr>
        <p:spPr bwMode="auto">
          <a:xfrm>
            <a:off x="2743200" y="1295400"/>
            <a:ext cx="976313" cy="485775"/>
          </a:xfrm>
          <a:prstGeom prst="rightArrow">
            <a:avLst>
              <a:gd name="adj1" fmla="val 50000"/>
              <a:gd name="adj2" fmla="val 50245"/>
            </a:avLst>
          </a:prstGeom>
          <a:solidFill>
            <a:srgbClr val="800000"/>
          </a:solidFill>
          <a:ln>
            <a:noFill/>
          </a:ln>
        </p:spPr>
        <p:txBody>
          <a:bodyPr wrap="none" anchor="ctr"/>
          <a:lstStyle/>
          <a:p>
            <a:endParaRPr lang="en-US"/>
          </a:p>
        </p:txBody>
      </p:sp>
      <p:sp>
        <p:nvSpPr>
          <p:cNvPr id="96262" name="Text Box 6"/>
          <p:cNvSpPr txBox="1">
            <a:spLocks noChangeArrowheads="1"/>
          </p:cNvSpPr>
          <p:nvPr/>
        </p:nvSpPr>
        <p:spPr bwMode="auto">
          <a:xfrm>
            <a:off x="3962400" y="1143000"/>
            <a:ext cx="2286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it-IT"/>
              <a:t>respiratory secretions</a:t>
            </a:r>
          </a:p>
        </p:txBody>
      </p:sp>
      <p:pic>
        <p:nvPicPr>
          <p:cNvPr id="9626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86400" y="914400"/>
            <a:ext cx="969963"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64"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91400" y="1066800"/>
            <a:ext cx="1214438"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5" name="AutoShape 9"/>
          <p:cNvSpPr>
            <a:spLocks noChangeArrowheads="1"/>
          </p:cNvSpPr>
          <p:nvPr/>
        </p:nvSpPr>
        <p:spPr bwMode="auto">
          <a:xfrm>
            <a:off x="6553200" y="1600200"/>
            <a:ext cx="1371600" cy="257175"/>
          </a:xfrm>
          <a:prstGeom prst="rightArrow">
            <a:avLst>
              <a:gd name="adj1" fmla="val 50000"/>
              <a:gd name="adj2" fmla="val 133333"/>
            </a:avLst>
          </a:prstGeom>
          <a:solidFill>
            <a:srgbClr val="800000"/>
          </a:solidFill>
          <a:ln w="9525">
            <a:noFill/>
            <a:miter lim="800000"/>
            <a:headEnd/>
            <a:tailEnd/>
          </a:ln>
        </p:spPr>
        <p:txBody>
          <a:bodyPr wrap="none" anchor="ctr"/>
          <a:lstStyle/>
          <a:p>
            <a:endParaRPr lang="en-US"/>
          </a:p>
        </p:txBody>
      </p:sp>
      <p:sp>
        <p:nvSpPr>
          <p:cNvPr id="96266" name="Text Box 10"/>
          <p:cNvSpPr txBox="1">
            <a:spLocks noChangeArrowheads="1"/>
          </p:cNvSpPr>
          <p:nvPr/>
        </p:nvSpPr>
        <p:spPr bwMode="auto">
          <a:xfrm>
            <a:off x="228600" y="3200400"/>
            <a:ext cx="853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it-IT">
                <a:latin typeface="Geneva" charset="0"/>
              </a:rPr>
              <a:t>2) Rhinovirus</a:t>
            </a:r>
          </a:p>
        </p:txBody>
      </p:sp>
      <p:pic>
        <p:nvPicPr>
          <p:cNvPr id="96267"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38400" y="2971800"/>
            <a:ext cx="1135063"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8" name="AutoShape 12"/>
          <p:cNvSpPr>
            <a:spLocks noChangeArrowheads="1"/>
          </p:cNvSpPr>
          <p:nvPr/>
        </p:nvSpPr>
        <p:spPr bwMode="auto">
          <a:xfrm>
            <a:off x="3657600" y="3200400"/>
            <a:ext cx="609600" cy="485775"/>
          </a:xfrm>
          <a:prstGeom prst="rightArrow">
            <a:avLst>
              <a:gd name="adj1" fmla="val 50000"/>
              <a:gd name="adj2" fmla="val 31373"/>
            </a:avLst>
          </a:prstGeom>
          <a:solidFill>
            <a:srgbClr val="800000"/>
          </a:solidFill>
          <a:ln>
            <a:noFill/>
          </a:ln>
        </p:spPr>
        <p:txBody>
          <a:bodyPr wrap="none" anchor="ctr"/>
          <a:lstStyle/>
          <a:p>
            <a:endParaRPr lang="en-US"/>
          </a:p>
        </p:txBody>
      </p:sp>
      <p:sp>
        <p:nvSpPr>
          <p:cNvPr id="96269" name="Text Box 13"/>
          <p:cNvSpPr txBox="1">
            <a:spLocks noChangeArrowheads="1"/>
          </p:cNvSpPr>
          <p:nvPr/>
        </p:nvSpPr>
        <p:spPr bwMode="auto">
          <a:xfrm>
            <a:off x="4343400" y="3048000"/>
            <a:ext cx="1600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it-IT"/>
              <a:t>respiratory secretions</a:t>
            </a:r>
          </a:p>
        </p:txBody>
      </p:sp>
      <p:pic>
        <p:nvPicPr>
          <p:cNvPr id="96270" name="Picture 1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72200" y="2438400"/>
            <a:ext cx="619125" cy="94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71" name="Picture 1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72200" y="365760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72" name="Line 16"/>
          <p:cNvSpPr>
            <a:spLocks noChangeShapeType="1"/>
          </p:cNvSpPr>
          <p:nvPr/>
        </p:nvSpPr>
        <p:spPr bwMode="auto">
          <a:xfrm flipV="1">
            <a:off x="5867400" y="3124200"/>
            <a:ext cx="304800" cy="381000"/>
          </a:xfrm>
          <a:prstGeom prst="line">
            <a:avLst/>
          </a:prstGeom>
          <a:noFill/>
          <a:ln w="38100">
            <a:solidFill>
              <a:srgbClr val="8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6273" name="Line 17"/>
          <p:cNvSpPr>
            <a:spLocks noChangeShapeType="1"/>
          </p:cNvSpPr>
          <p:nvPr/>
        </p:nvSpPr>
        <p:spPr bwMode="auto">
          <a:xfrm>
            <a:off x="6477000" y="3352800"/>
            <a:ext cx="0" cy="3048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pic>
        <p:nvPicPr>
          <p:cNvPr id="96274" name="Picture 1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67600" y="2819400"/>
            <a:ext cx="1214438"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75" name="Line 19"/>
          <p:cNvSpPr>
            <a:spLocks noChangeShapeType="1"/>
          </p:cNvSpPr>
          <p:nvPr/>
        </p:nvSpPr>
        <p:spPr bwMode="auto">
          <a:xfrm>
            <a:off x="6781800" y="3200400"/>
            <a:ext cx="1295400" cy="2286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6276" name="Freeform 20"/>
          <p:cNvSpPr>
            <a:spLocks/>
          </p:cNvSpPr>
          <p:nvPr/>
        </p:nvSpPr>
        <p:spPr bwMode="auto">
          <a:xfrm>
            <a:off x="4584700" y="3505200"/>
            <a:ext cx="3619500" cy="1143000"/>
          </a:xfrm>
          <a:custGeom>
            <a:avLst/>
            <a:gdLst>
              <a:gd name="T0" fmla="*/ 705643750 w 2280"/>
              <a:gd name="T1" fmla="*/ 483870000 h 720"/>
              <a:gd name="T2" fmla="*/ 705643750 w 2280"/>
              <a:gd name="T3" fmla="*/ 1451610000 h 720"/>
              <a:gd name="T4" fmla="*/ 2147483647 w 2280"/>
              <a:gd name="T5" fmla="*/ 1572577500 h 720"/>
              <a:gd name="T6" fmla="*/ 2147483647 w 2280"/>
              <a:gd name="T7" fmla="*/ 0 h 720"/>
              <a:gd name="T8" fmla="*/ 0 60000 65536"/>
              <a:gd name="T9" fmla="*/ 0 60000 65536"/>
              <a:gd name="T10" fmla="*/ 0 60000 65536"/>
              <a:gd name="T11" fmla="*/ 0 60000 65536"/>
              <a:gd name="T12" fmla="*/ 0 w 2280"/>
              <a:gd name="T13" fmla="*/ 0 h 720"/>
              <a:gd name="T14" fmla="*/ 2280 w 2280"/>
              <a:gd name="T15" fmla="*/ 720 h 720"/>
            </a:gdLst>
            <a:ahLst/>
            <a:cxnLst>
              <a:cxn ang="T8">
                <a:pos x="T0" y="T1"/>
              </a:cxn>
              <a:cxn ang="T9">
                <a:pos x="T2" y="T3"/>
              </a:cxn>
              <a:cxn ang="T10">
                <a:pos x="T4" y="T5"/>
              </a:cxn>
              <a:cxn ang="T11">
                <a:pos x="T6" y="T7"/>
              </a:cxn>
            </a:cxnLst>
            <a:rect l="T12" t="T13" r="T14" b="T15"/>
            <a:pathLst>
              <a:path w="2280" h="720">
                <a:moveTo>
                  <a:pt x="280" y="192"/>
                </a:moveTo>
                <a:cubicBezTo>
                  <a:pt x="140" y="348"/>
                  <a:pt x="0" y="504"/>
                  <a:pt x="280" y="576"/>
                </a:cubicBezTo>
                <a:cubicBezTo>
                  <a:pt x="560" y="648"/>
                  <a:pt x="1640" y="720"/>
                  <a:pt x="1960" y="624"/>
                </a:cubicBezTo>
                <a:cubicBezTo>
                  <a:pt x="2280" y="528"/>
                  <a:pt x="2240" y="264"/>
                  <a:pt x="2200" y="0"/>
                </a:cubicBezTo>
              </a:path>
            </a:pathLst>
          </a:custGeom>
          <a:noFill/>
          <a:ln w="38100">
            <a:solidFill>
              <a:srgbClr val="800000"/>
            </a:solidFill>
            <a:prstDash val="dash"/>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277" name="Text Box 21"/>
          <p:cNvSpPr txBox="1">
            <a:spLocks noChangeArrowheads="1"/>
          </p:cNvSpPr>
          <p:nvPr/>
        </p:nvSpPr>
        <p:spPr bwMode="auto">
          <a:xfrm>
            <a:off x="304800" y="5029200"/>
            <a:ext cx="853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it-IT">
                <a:latin typeface="Geneva" charset="0"/>
              </a:rPr>
              <a:t>3) Influenza</a:t>
            </a:r>
          </a:p>
        </p:txBody>
      </p:sp>
      <p:pic>
        <p:nvPicPr>
          <p:cNvPr id="96278" name="Picture 2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38400" y="4800600"/>
            <a:ext cx="1135063"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79" name="AutoShape 23"/>
          <p:cNvSpPr>
            <a:spLocks noChangeArrowheads="1"/>
          </p:cNvSpPr>
          <p:nvPr/>
        </p:nvSpPr>
        <p:spPr bwMode="auto">
          <a:xfrm>
            <a:off x="3657600" y="5029200"/>
            <a:ext cx="609600" cy="485775"/>
          </a:xfrm>
          <a:prstGeom prst="rightArrow">
            <a:avLst>
              <a:gd name="adj1" fmla="val 50000"/>
              <a:gd name="adj2" fmla="val 31373"/>
            </a:avLst>
          </a:prstGeom>
          <a:solidFill>
            <a:srgbClr val="800000"/>
          </a:solidFill>
          <a:ln>
            <a:noFill/>
          </a:ln>
        </p:spPr>
        <p:txBody>
          <a:bodyPr wrap="none" anchor="ctr"/>
          <a:lstStyle/>
          <a:p>
            <a:endParaRPr lang="en-US"/>
          </a:p>
        </p:txBody>
      </p:sp>
      <p:sp>
        <p:nvSpPr>
          <p:cNvPr id="96280" name="Text Box 24"/>
          <p:cNvSpPr txBox="1">
            <a:spLocks noChangeArrowheads="1"/>
          </p:cNvSpPr>
          <p:nvPr/>
        </p:nvSpPr>
        <p:spPr bwMode="auto">
          <a:xfrm>
            <a:off x="4419600" y="4876800"/>
            <a:ext cx="1600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it-IT"/>
              <a:t>respiratory secretions</a:t>
            </a:r>
          </a:p>
        </p:txBody>
      </p:sp>
      <p:sp>
        <p:nvSpPr>
          <p:cNvPr id="96281" name="AutoShape 25"/>
          <p:cNvSpPr>
            <a:spLocks noChangeArrowheads="1"/>
          </p:cNvSpPr>
          <p:nvPr/>
        </p:nvSpPr>
        <p:spPr bwMode="auto">
          <a:xfrm>
            <a:off x="5867400" y="4876800"/>
            <a:ext cx="533400" cy="1066800"/>
          </a:xfrm>
          <a:prstGeom prst="curvedRightArrow">
            <a:avLst>
              <a:gd name="adj1" fmla="val 40000"/>
              <a:gd name="adj2" fmla="val 80000"/>
              <a:gd name="adj3" fmla="val 33333"/>
            </a:avLst>
          </a:prstGeom>
          <a:solidFill>
            <a:srgbClr val="800000"/>
          </a:solidFill>
          <a:ln w="9525">
            <a:noFill/>
            <a:miter lim="800000"/>
            <a:headEnd/>
            <a:tailEnd/>
          </a:ln>
        </p:spPr>
        <p:txBody>
          <a:bodyPr wrap="none" anchor="ctr"/>
          <a:lstStyle/>
          <a:p>
            <a:endParaRPr lang="en-US"/>
          </a:p>
        </p:txBody>
      </p:sp>
      <p:sp>
        <p:nvSpPr>
          <p:cNvPr id="96282" name="Oval 26"/>
          <p:cNvSpPr>
            <a:spLocks noChangeArrowheads="1"/>
          </p:cNvSpPr>
          <p:nvPr/>
        </p:nvSpPr>
        <p:spPr bwMode="auto">
          <a:xfrm>
            <a:off x="6553200" y="5562600"/>
            <a:ext cx="304800" cy="304800"/>
          </a:xfrm>
          <a:prstGeom prst="ellipse">
            <a:avLst/>
          </a:prstGeom>
          <a:solidFill>
            <a:srgbClr val="89FFD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6283" name="AutoShape 27"/>
          <p:cNvSpPr>
            <a:spLocks noChangeArrowheads="1"/>
          </p:cNvSpPr>
          <p:nvPr/>
        </p:nvSpPr>
        <p:spPr bwMode="auto">
          <a:xfrm>
            <a:off x="6553200" y="5334000"/>
            <a:ext cx="304800" cy="381000"/>
          </a:xfrm>
          <a:prstGeom prst="triangle">
            <a:avLst>
              <a:gd name="adj" fmla="val 50000"/>
            </a:avLst>
          </a:prstGeom>
          <a:solidFill>
            <a:srgbClr val="89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6284" name="AutoShape 28"/>
          <p:cNvSpPr>
            <a:spLocks noChangeArrowheads="1"/>
          </p:cNvSpPr>
          <p:nvPr/>
        </p:nvSpPr>
        <p:spPr bwMode="auto">
          <a:xfrm>
            <a:off x="6553200" y="5638800"/>
            <a:ext cx="152400" cy="152400"/>
          </a:xfrm>
          <a:prstGeom prst="star8">
            <a:avLst>
              <a:gd name="adj" fmla="val 38250"/>
            </a:avLst>
          </a:prstGeom>
          <a:solidFill>
            <a:srgbClr val="DDD9C3"/>
          </a:solidFill>
          <a:ln w="9525">
            <a:solidFill>
              <a:schemeClr val="tx1"/>
            </a:solidFill>
            <a:miter lim="800000"/>
            <a:headEnd/>
            <a:tailEnd/>
          </a:ln>
        </p:spPr>
        <p:txBody>
          <a:bodyPr wrap="none" anchor="ctr"/>
          <a:lstStyle/>
          <a:p>
            <a:endParaRPr lang="en-US"/>
          </a:p>
        </p:txBody>
      </p:sp>
      <p:sp>
        <p:nvSpPr>
          <p:cNvPr id="96285" name="Oval 29"/>
          <p:cNvSpPr>
            <a:spLocks noChangeArrowheads="1"/>
          </p:cNvSpPr>
          <p:nvPr/>
        </p:nvSpPr>
        <p:spPr bwMode="auto">
          <a:xfrm>
            <a:off x="6781800" y="5105400"/>
            <a:ext cx="304800" cy="304800"/>
          </a:xfrm>
          <a:prstGeom prst="ellipse">
            <a:avLst/>
          </a:prstGeom>
          <a:solidFill>
            <a:srgbClr val="89FFD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6286" name="AutoShape 30"/>
          <p:cNvSpPr>
            <a:spLocks noChangeArrowheads="1"/>
          </p:cNvSpPr>
          <p:nvPr/>
        </p:nvSpPr>
        <p:spPr bwMode="auto">
          <a:xfrm>
            <a:off x="6781800" y="4876800"/>
            <a:ext cx="304800" cy="381000"/>
          </a:xfrm>
          <a:prstGeom prst="triangle">
            <a:avLst>
              <a:gd name="adj" fmla="val 50000"/>
            </a:avLst>
          </a:prstGeom>
          <a:solidFill>
            <a:srgbClr val="89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6287" name="AutoShape 31"/>
          <p:cNvSpPr>
            <a:spLocks noChangeArrowheads="1"/>
          </p:cNvSpPr>
          <p:nvPr/>
        </p:nvSpPr>
        <p:spPr bwMode="auto">
          <a:xfrm>
            <a:off x="6781800" y="5181600"/>
            <a:ext cx="152400" cy="152400"/>
          </a:xfrm>
          <a:prstGeom prst="star8">
            <a:avLst>
              <a:gd name="adj" fmla="val 38250"/>
            </a:avLst>
          </a:prstGeom>
          <a:solidFill>
            <a:schemeClr val="bg2">
              <a:lumMod val="90000"/>
            </a:schemeClr>
          </a:solidFill>
          <a:ln w="9525">
            <a:solidFill>
              <a:schemeClr val="tx1"/>
            </a:solidFill>
            <a:miter lim="800000"/>
            <a:headEnd/>
            <a:tailEnd/>
          </a:ln>
        </p:spPr>
        <p:txBody>
          <a:bodyPr wrap="none" anchor="ctr"/>
          <a:lstStyle/>
          <a:p>
            <a:endParaRPr lang="en-US"/>
          </a:p>
        </p:txBody>
      </p:sp>
      <p:pic>
        <p:nvPicPr>
          <p:cNvPr id="96288" name="Picture 3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43800" y="4800600"/>
            <a:ext cx="1214438"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89" name="AutoShape 33"/>
          <p:cNvSpPr>
            <a:spLocks noChangeArrowheads="1"/>
          </p:cNvSpPr>
          <p:nvPr/>
        </p:nvSpPr>
        <p:spPr bwMode="auto">
          <a:xfrm>
            <a:off x="7010400" y="5486400"/>
            <a:ext cx="1214438" cy="733425"/>
          </a:xfrm>
          <a:prstGeom prst="curvedUpArrow">
            <a:avLst>
              <a:gd name="adj1" fmla="val 33117"/>
              <a:gd name="adj2" fmla="val 66234"/>
              <a:gd name="adj3" fmla="val 33333"/>
            </a:avLst>
          </a:prstGeom>
          <a:solidFill>
            <a:srgbClr val="800000"/>
          </a:solidFill>
          <a:ln w="9525">
            <a:noFill/>
            <a:miter lim="800000"/>
            <a:headEnd/>
            <a:tailEnd/>
          </a:ln>
        </p:spPr>
        <p:txBody>
          <a:bodyPr wrap="none" anchor="ctr"/>
          <a:lstStyle/>
          <a:p>
            <a:endParaRPr lang="en-US"/>
          </a:p>
        </p:txBody>
      </p:sp>
      <p:sp>
        <p:nvSpPr>
          <p:cNvPr id="96290" name="Text Box 34"/>
          <p:cNvSpPr txBox="1">
            <a:spLocks noChangeArrowheads="1"/>
          </p:cNvSpPr>
          <p:nvPr/>
        </p:nvSpPr>
        <p:spPr bwMode="auto">
          <a:xfrm>
            <a:off x="5410200" y="62484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ja-JP" altLang="it-IT">
                <a:latin typeface="Papyrus" charset="0"/>
              </a:rPr>
              <a:t>“</a:t>
            </a:r>
            <a:r>
              <a:rPr lang="it-IT">
                <a:latin typeface="Papyrus" charset="0"/>
              </a:rPr>
              <a:t>droplet nuclei</a:t>
            </a:r>
            <a:r>
              <a:rPr lang="ja-JP" altLang="it-IT">
                <a:latin typeface="Papyrus" charset="0"/>
              </a:rPr>
              <a:t>”</a:t>
            </a:r>
            <a:endParaRPr lang="it-IT">
              <a:latin typeface="Papyrus" charset="0"/>
            </a:endParaRPr>
          </a:p>
        </p:txBody>
      </p:sp>
      <p:sp>
        <p:nvSpPr>
          <p:cNvPr id="3" name="Segnaposto numero diapositiva 2"/>
          <p:cNvSpPr>
            <a:spLocks noGrp="1"/>
          </p:cNvSpPr>
          <p:nvPr>
            <p:ph type="sldNum" sz="quarter" idx="12"/>
          </p:nvPr>
        </p:nvSpPr>
        <p:spPr/>
        <p:txBody>
          <a:bodyPr/>
          <a:lstStyle/>
          <a:p>
            <a:fld id="{E30DC44B-4C39-F746-B001-3C47C9A4A06C}" type="slidenum">
              <a:rPr lang="en-US" smtClean="0"/>
              <a:pPr/>
              <a:t>33</a:t>
            </a:fld>
            <a:endParaRPr lang="en-US"/>
          </a:p>
        </p:txBody>
      </p:sp>
    </p:spTree>
    <p:extLst>
      <p:ext uri="{BB962C8B-B14F-4D97-AF65-F5344CB8AC3E}">
        <p14:creationId xmlns:p14="http://schemas.microsoft.com/office/powerpoint/2010/main" xmlns="" val="3668742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857" y="481745"/>
            <a:ext cx="7969868" cy="4524316"/>
          </a:xfrm>
          <a:prstGeom prst="rect">
            <a:avLst/>
          </a:prstGeom>
          <a:noFill/>
        </p:spPr>
        <p:txBody>
          <a:bodyPr wrap="square" rtlCol="0">
            <a:spAutoFit/>
          </a:bodyPr>
          <a:lstStyle/>
          <a:p>
            <a:pPr algn="ctr"/>
            <a:r>
              <a:rPr lang="en-US" sz="3600" b="1" dirty="0" smtClean="0"/>
              <a:t>MISURE SEMPLICI DI CONTAGIOSITA’:</a:t>
            </a:r>
          </a:p>
          <a:p>
            <a:pPr algn="ctr"/>
            <a:endParaRPr lang="en-US" sz="3600" b="1" dirty="0" smtClean="0"/>
          </a:p>
          <a:p>
            <a:r>
              <a:rPr lang="en-US" sz="3600" b="1" i="1" dirty="0" smtClean="0"/>
              <a:t>Basic Reproduction Number </a:t>
            </a:r>
            <a:r>
              <a:rPr lang="en-US" sz="3600" b="1" dirty="0" smtClean="0"/>
              <a:t>(R</a:t>
            </a:r>
            <a:r>
              <a:rPr lang="en-US" sz="3600" b="1" baseline="-25000" dirty="0" smtClean="0"/>
              <a:t>0</a:t>
            </a:r>
            <a:r>
              <a:rPr lang="en-US" sz="3600" b="1" dirty="0" smtClean="0"/>
              <a:t>): Da un </a:t>
            </a:r>
            <a:r>
              <a:rPr lang="en-US" sz="3600" b="1" dirty="0" err="1" smtClean="0"/>
              <a:t>caso</a:t>
            </a:r>
            <a:r>
              <a:rPr lang="en-US" sz="3600" b="1" dirty="0" smtClean="0"/>
              <a:t> di </a:t>
            </a:r>
            <a:r>
              <a:rPr lang="en-US" sz="3600" b="1" dirty="0" err="1" smtClean="0"/>
              <a:t>malattia</a:t>
            </a:r>
            <a:r>
              <a:rPr lang="en-US" sz="3600" b="1" dirty="0" smtClean="0"/>
              <a:t> </a:t>
            </a:r>
            <a:r>
              <a:rPr lang="en-US" sz="3600" b="1" dirty="0" err="1" smtClean="0"/>
              <a:t>quanti</a:t>
            </a:r>
            <a:r>
              <a:rPr lang="en-US" sz="3600" b="1" dirty="0" smtClean="0"/>
              <a:t> </a:t>
            </a:r>
            <a:r>
              <a:rPr lang="en-US" sz="3600" b="1" dirty="0" err="1" smtClean="0"/>
              <a:t>casi</a:t>
            </a:r>
            <a:r>
              <a:rPr lang="en-US" sz="3600" b="1" dirty="0" smtClean="0"/>
              <a:t> </a:t>
            </a:r>
            <a:r>
              <a:rPr lang="en-US" sz="3600" b="1" dirty="0" err="1" smtClean="0"/>
              <a:t>secondari</a:t>
            </a:r>
            <a:r>
              <a:rPr lang="en-US" sz="3600" b="1" dirty="0" smtClean="0"/>
              <a:t> ne </a:t>
            </a:r>
            <a:r>
              <a:rPr lang="en-US" sz="3600" b="1" dirty="0" err="1" smtClean="0"/>
              <a:t>derivano</a:t>
            </a:r>
            <a:r>
              <a:rPr lang="en-US" sz="3600" b="1" dirty="0" smtClean="0"/>
              <a:t> ? </a:t>
            </a:r>
          </a:p>
          <a:p>
            <a:endParaRPr lang="en-US" sz="3600" b="1" dirty="0"/>
          </a:p>
          <a:p>
            <a:r>
              <a:rPr lang="en-US" sz="3600" b="1" i="1" dirty="0" smtClean="0"/>
              <a:t>Attack Rate</a:t>
            </a:r>
            <a:r>
              <a:rPr lang="en-US" sz="3600" b="1" dirty="0" smtClean="0"/>
              <a:t>: Quale % </a:t>
            </a:r>
            <a:r>
              <a:rPr lang="en-US" sz="3600" b="1" dirty="0" err="1" smtClean="0"/>
              <a:t>dei</a:t>
            </a:r>
            <a:r>
              <a:rPr lang="en-US" sz="3600" b="1" dirty="0" smtClean="0"/>
              <a:t> </a:t>
            </a:r>
            <a:r>
              <a:rPr lang="en-US" sz="3600" b="1" dirty="0" err="1" smtClean="0"/>
              <a:t>Pazienti</a:t>
            </a:r>
            <a:r>
              <a:rPr lang="en-US" sz="3600" b="1" dirty="0" smtClean="0"/>
              <a:t> </a:t>
            </a:r>
            <a:r>
              <a:rPr lang="en-US" sz="3600" b="1" dirty="0" err="1" smtClean="0"/>
              <a:t>esposti</a:t>
            </a:r>
            <a:r>
              <a:rPr lang="en-US" sz="3600" b="1" dirty="0" smtClean="0"/>
              <a:t> al </a:t>
            </a:r>
            <a:r>
              <a:rPr lang="en-US" sz="3600" b="1" dirty="0" err="1" smtClean="0"/>
              <a:t>contagio</a:t>
            </a:r>
            <a:r>
              <a:rPr lang="en-US" sz="3600" b="1" dirty="0" smtClean="0"/>
              <a:t> </a:t>
            </a:r>
            <a:r>
              <a:rPr lang="en-US" sz="3600" b="1" dirty="0" err="1" smtClean="0"/>
              <a:t>si</a:t>
            </a:r>
            <a:r>
              <a:rPr lang="en-US" sz="3600" b="1" dirty="0" smtClean="0"/>
              <a:t> </a:t>
            </a:r>
            <a:r>
              <a:rPr lang="en-US" sz="3600" b="1" dirty="0" err="1" smtClean="0"/>
              <a:t>ammalano</a:t>
            </a:r>
            <a:r>
              <a:rPr lang="en-US" sz="3600" b="1" dirty="0" smtClean="0"/>
              <a:t> ?</a:t>
            </a:r>
            <a:endParaRPr lang="en-US" sz="3200" b="1" dirty="0"/>
          </a:p>
        </p:txBody>
      </p:sp>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34</a:t>
            </a:fld>
            <a:endParaRPr lang="en-US"/>
          </a:p>
        </p:txBody>
      </p:sp>
    </p:spTree>
    <p:extLst>
      <p:ext uri="{BB962C8B-B14F-4D97-AF65-F5344CB8AC3E}">
        <p14:creationId xmlns:p14="http://schemas.microsoft.com/office/powerpoint/2010/main" xmlns="" val="3279826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rmata 2020-02-19 alle 11.28.0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6943" y="1066979"/>
            <a:ext cx="8166100" cy="4457700"/>
          </a:xfrm>
          <a:prstGeom prst="rect">
            <a:avLst/>
          </a:prstGeom>
        </p:spPr>
      </p:pic>
      <p:sp>
        <p:nvSpPr>
          <p:cNvPr id="5" name="TextBox 4"/>
          <p:cNvSpPr txBox="1"/>
          <p:nvPr/>
        </p:nvSpPr>
        <p:spPr>
          <a:xfrm>
            <a:off x="220401" y="167940"/>
            <a:ext cx="8658594" cy="523220"/>
          </a:xfrm>
          <a:prstGeom prst="rect">
            <a:avLst/>
          </a:prstGeom>
          <a:solidFill>
            <a:schemeClr val="tx1"/>
          </a:solidFill>
        </p:spPr>
        <p:txBody>
          <a:bodyPr wrap="square" rtlCol="0">
            <a:spAutoFit/>
          </a:bodyPr>
          <a:lstStyle/>
          <a:p>
            <a:pPr algn="ctr"/>
            <a:r>
              <a:rPr lang="en-US" sz="2800" b="1" dirty="0" smtClean="0">
                <a:solidFill>
                  <a:schemeClr val="bg1"/>
                </a:solidFill>
              </a:rPr>
              <a:t>In </a:t>
            </a:r>
            <a:r>
              <a:rPr lang="en-US" sz="2800" b="1" dirty="0" err="1" smtClean="0">
                <a:solidFill>
                  <a:schemeClr val="bg1"/>
                </a:solidFill>
              </a:rPr>
              <a:t>ogni</a:t>
            </a:r>
            <a:r>
              <a:rPr lang="en-US" sz="2800" b="1" dirty="0" smtClean="0">
                <a:solidFill>
                  <a:schemeClr val="bg1"/>
                </a:solidFill>
              </a:rPr>
              <a:t> </a:t>
            </a:r>
            <a:r>
              <a:rPr lang="en-US" sz="2800" b="1" dirty="0" err="1" smtClean="0">
                <a:solidFill>
                  <a:schemeClr val="bg1"/>
                </a:solidFill>
              </a:rPr>
              <a:t>epidemia</a:t>
            </a:r>
            <a:r>
              <a:rPr lang="en-US" sz="2800" b="1" dirty="0" smtClean="0">
                <a:solidFill>
                  <a:schemeClr val="bg1"/>
                </a:solidFill>
              </a:rPr>
              <a:t> </a:t>
            </a:r>
            <a:r>
              <a:rPr lang="en-US" sz="2800" b="1" dirty="0" err="1" smtClean="0">
                <a:solidFill>
                  <a:schemeClr val="bg1"/>
                </a:solidFill>
              </a:rPr>
              <a:t>occorre</a:t>
            </a:r>
            <a:r>
              <a:rPr lang="en-US" sz="2800" b="1" dirty="0" smtClean="0">
                <a:solidFill>
                  <a:schemeClr val="bg1"/>
                </a:solidFill>
              </a:rPr>
              <a:t> </a:t>
            </a:r>
            <a:r>
              <a:rPr lang="en-US" sz="2800" b="1" dirty="0" err="1" smtClean="0">
                <a:solidFill>
                  <a:schemeClr val="bg1"/>
                </a:solidFill>
              </a:rPr>
              <a:t>chiedersi</a:t>
            </a:r>
            <a:r>
              <a:rPr lang="en-US" sz="2800" b="1" dirty="0" smtClean="0">
                <a:solidFill>
                  <a:schemeClr val="bg1"/>
                </a:solidFill>
              </a:rPr>
              <a:t>…..</a:t>
            </a:r>
            <a:endParaRPr lang="en-US" sz="2800" b="1" dirty="0">
              <a:solidFill>
                <a:schemeClr val="bg1"/>
              </a:solidFill>
            </a:endParaRPr>
          </a:p>
        </p:txBody>
      </p:sp>
      <p:sp>
        <p:nvSpPr>
          <p:cNvPr id="6" name="TextBox 5"/>
          <p:cNvSpPr txBox="1"/>
          <p:nvPr/>
        </p:nvSpPr>
        <p:spPr>
          <a:xfrm>
            <a:off x="220401" y="6098333"/>
            <a:ext cx="8742556" cy="523220"/>
          </a:xfrm>
          <a:prstGeom prst="rect">
            <a:avLst/>
          </a:prstGeom>
          <a:solidFill>
            <a:srgbClr val="000000"/>
          </a:solidFill>
        </p:spPr>
        <p:txBody>
          <a:bodyPr wrap="square" rtlCol="0">
            <a:spAutoFit/>
          </a:bodyPr>
          <a:lstStyle/>
          <a:p>
            <a:pPr algn="ctr"/>
            <a:r>
              <a:rPr lang="en-US" sz="2800" b="1" dirty="0" smtClean="0">
                <a:solidFill>
                  <a:srgbClr val="FFFFFF"/>
                </a:solidFill>
              </a:rPr>
              <a:t>Da un </a:t>
            </a:r>
            <a:r>
              <a:rPr lang="en-US" sz="2800" b="1" dirty="0" err="1" smtClean="0">
                <a:solidFill>
                  <a:srgbClr val="FFFFFF"/>
                </a:solidFill>
              </a:rPr>
              <a:t>caso</a:t>
            </a:r>
            <a:r>
              <a:rPr lang="en-US" sz="2800" b="1" dirty="0" smtClean="0">
                <a:solidFill>
                  <a:srgbClr val="FFFFFF"/>
                </a:solidFill>
              </a:rPr>
              <a:t> </a:t>
            </a:r>
            <a:r>
              <a:rPr lang="en-US" sz="2800" b="1" dirty="0" err="1" smtClean="0">
                <a:solidFill>
                  <a:srgbClr val="FFFFFF"/>
                </a:solidFill>
              </a:rPr>
              <a:t>singolo</a:t>
            </a:r>
            <a:r>
              <a:rPr lang="en-US" sz="2800" b="1" dirty="0" smtClean="0">
                <a:solidFill>
                  <a:srgbClr val="FFFFFF"/>
                </a:solidFill>
              </a:rPr>
              <a:t>, </a:t>
            </a:r>
            <a:r>
              <a:rPr lang="en-US" sz="2800" b="1" dirty="0" err="1" smtClean="0">
                <a:solidFill>
                  <a:srgbClr val="FFFFFF"/>
                </a:solidFill>
              </a:rPr>
              <a:t>quanti</a:t>
            </a:r>
            <a:r>
              <a:rPr lang="en-US" sz="2800" b="1" dirty="0" smtClean="0">
                <a:solidFill>
                  <a:srgbClr val="FFFFFF"/>
                </a:solidFill>
              </a:rPr>
              <a:t> </a:t>
            </a:r>
            <a:r>
              <a:rPr lang="en-US" sz="2800" b="1" dirty="0" err="1" smtClean="0">
                <a:solidFill>
                  <a:srgbClr val="FFFFFF"/>
                </a:solidFill>
              </a:rPr>
              <a:t>nuovi</a:t>
            </a:r>
            <a:r>
              <a:rPr lang="en-US" sz="2800" b="1" dirty="0" smtClean="0">
                <a:solidFill>
                  <a:srgbClr val="FFFFFF"/>
                </a:solidFill>
              </a:rPr>
              <a:t> </a:t>
            </a:r>
            <a:r>
              <a:rPr lang="en-US" sz="2800" b="1" dirty="0" err="1" smtClean="0">
                <a:solidFill>
                  <a:srgbClr val="FFFFFF"/>
                </a:solidFill>
              </a:rPr>
              <a:t>casi</a:t>
            </a:r>
            <a:r>
              <a:rPr lang="en-US" sz="2800" b="1" dirty="0" smtClean="0">
                <a:solidFill>
                  <a:srgbClr val="FFFFFF"/>
                </a:solidFill>
              </a:rPr>
              <a:t> ne </a:t>
            </a:r>
            <a:r>
              <a:rPr lang="en-US" sz="2800" b="1" dirty="0" err="1" smtClean="0">
                <a:solidFill>
                  <a:srgbClr val="FFFFFF"/>
                </a:solidFill>
              </a:rPr>
              <a:t>derivano</a:t>
            </a:r>
            <a:r>
              <a:rPr lang="en-US" sz="2800" b="1" dirty="0" smtClean="0">
                <a:solidFill>
                  <a:srgbClr val="FFFFFF"/>
                </a:solidFill>
              </a:rPr>
              <a:t> ?</a:t>
            </a:r>
            <a:endParaRPr lang="en-US" sz="2800" b="1" dirty="0">
              <a:solidFill>
                <a:srgbClr val="FFFFFF"/>
              </a:solidFill>
            </a:endParaRPr>
          </a:p>
        </p:txBody>
      </p:sp>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35</a:t>
            </a:fld>
            <a:endParaRPr lang="en-US"/>
          </a:p>
        </p:txBody>
      </p:sp>
    </p:spTree>
    <p:extLst>
      <p:ext uri="{BB962C8B-B14F-4D97-AF65-F5344CB8AC3E}">
        <p14:creationId xmlns:p14="http://schemas.microsoft.com/office/powerpoint/2010/main" xmlns="" val="34885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643" y="1828435"/>
            <a:ext cx="8221663" cy="2308324"/>
          </a:xfrm>
          <a:prstGeom prst="rect">
            <a:avLst/>
          </a:prstGeom>
          <a:noFill/>
        </p:spPr>
        <p:txBody>
          <a:bodyPr wrap="square" rtlCol="0">
            <a:spAutoFit/>
          </a:bodyPr>
          <a:lstStyle/>
          <a:p>
            <a:pPr algn="ctr"/>
            <a:r>
              <a:rPr lang="en-US" sz="3600" b="1" dirty="0" smtClean="0"/>
              <a:t>Il </a:t>
            </a:r>
            <a:r>
              <a:rPr lang="en-US" sz="3600" b="1" dirty="0" err="1" smtClean="0"/>
              <a:t>nuovo</a:t>
            </a:r>
            <a:r>
              <a:rPr lang="en-US" sz="3600" b="1" dirty="0" smtClean="0"/>
              <a:t> Coronavirus: </a:t>
            </a:r>
          </a:p>
          <a:p>
            <a:pPr algn="ctr"/>
            <a:endParaRPr lang="en-US" sz="3600" b="1" dirty="0" smtClean="0"/>
          </a:p>
          <a:p>
            <a:pPr algn="ctr"/>
            <a:r>
              <a:rPr lang="en-US" sz="3600" b="1" dirty="0" smtClean="0"/>
              <a:t>SARS-Cov-2 </a:t>
            </a:r>
            <a:r>
              <a:rPr lang="en-US" sz="3600" b="1" dirty="0" err="1" smtClean="0"/>
              <a:t>il</a:t>
            </a:r>
            <a:r>
              <a:rPr lang="en-US" sz="3600" b="1" dirty="0" smtClean="0"/>
              <a:t> virus, </a:t>
            </a:r>
          </a:p>
          <a:p>
            <a:pPr algn="ctr"/>
            <a:r>
              <a:rPr lang="en-US" sz="3600" b="1" dirty="0" smtClean="0"/>
              <a:t>Covid-19 la </a:t>
            </a:r>
            <a:r>
              <a:rPr lang="en-US" sz="3600" b="1" dirty="0" err="1" smtClean="0"/>
              <a:t>malattia</a:t>
            </a:r>
            <a:endParaRPr lang="en-US" sz="3600" b="1" dirty="0"/>
          </a:p>
        </p:txBody>
      </p:sp>
      <p:sp>
        <p:nvSpPr>
          <p:cNvPr id="4" name="Segnaposto numero diapositiva 3"/>
          <p:cNvSpPr>
            <a:spLocks noGrp="1"/>
          </p:cNvSpPr>
          <p:nvPr>
            <p:ph type="sldNum" sz="quarter" idx="12"/>
          </p:nvPr>
        </p:nvSpPr>
        <p:spPr/>
        <p:txBody>
          <a:bodyPr/>
          <a:lstStyle/>
          <a:p>
            <a:fld id="{E30DC44B-4C39-F746-B001-3C47C9A4A06C}" type="slidenum">
              <a:rPr lang="en-US" smtClean="0"/>
              <a:pPr/>
              <a:t>36</a:t>
            </a:fld>
            <a:endParaRPr lang="en-US"/>
          </a:p>
        </p:txBody>
      </p:sp>
    </p:spTree>
    <p:extLst>
      <p:ext uri="{BB962C8B-B14F-4D97-AF65-F5344CB8AC3E}">
        <p14:creationId xmlns:p14="http://schemas.microsoft.com/office/powerpoint/2010/main" xmlns="" val="2288304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2588"/>
            <a:ext cx="8229600" cy="1143000"/>
          </a:xfrm>
        </p:spPr>
        <p:txBody>
          <a:bodyPr/>
          <a:lstStyle/>
          <a:p>
            <a:r>
              <a:rPr lang="it-IT" dirty="0" smtClean="0"/>
              <a:t>                 </a:t>
            </a:r>
            <a:r>
              <a:rPr lang="it-IT" sz="4000" dirty="0" smtClean="0"/>
              <a:t>La Malattia</a:t>
            </a:r>
            <a:endParaRPr lang="it-IT" sz="4000" dirty="0"/>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en-US" smtClean="0"/>
              <a:t>n.acone - g.p.palumbo</a:t>
            </a:r>
            <a:endParaRPr lang="en-US"/>
          </a:p>
        </p:txBody>
      </p:sp>
      <p:sp>
        <p:nvSpPr>
          <p:cNvPr id="5" name="Segnaposto numero diapositiva 4"/>
          <p:cNvSpPr>
            <a:spLocks noGrp="1"/>
          </p:cNvSpPr>
          <p:nvPr>
            <p:ph type="sldNum" sz="quarter" idx="12"/>
          </p:nvPr>
        </p:nvSpPr>
        <p:spPr/>
        <p:txBody>
          <a:bodyPr/>
          <a:lstStyle/>
          <a:p>
            <a:fld id="{E30DC44B-4C39-F746-B001-3C47C9A4A06C}" type="slidenum">
              <a:rPr lang="en-US" smtClean="0"/>
              <a:pPr/>
              <a:t>37</a:t>
            </a:fld>
            <a:endParaRPr lang="en-US"/>
          </a:p>
        </p:txBody>
      </p:sp>
      <p:pic>
        <p:nvPicPr>
          <p:cNvPr id="3075" name="Picture 3" descr="C:\Users\salvatore.darienzo\Desktop\IMG_7354-1.png"/>
          <p:cNvPicPr>
            <a:picLocks noChangeAspect="1" noChangeArrowheads="1"/>
          </p:cNvPicPr>
          <p:nvPr/>
        </p:nvPicPr>
        <p:blipFill>
          <a:blip r:embed="rId2"/>
          <a:srcRect/>
          <a:stretch>
            <a:fillRect/>
          </a:stretch>
        </p:blipFill>
        <p:spPr bwMode="auto">
          <a:xfrm>
            <a:off x="0" y="1275588"/>
            <a:ext cx="9144000" cy="684698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35913"/>
          </a:xfrm>
          <a:prstGeom prst="rect">
            <a:avLst/>
          </a:prstGeom>
        </p:spPr>
      </p:pic>
      <p:pic>
        <p:nvPicPr>
          <p:cNvPr id="5" name="Picture 4"/>
          <p:cNvPicPr>
            <a:picLocks noChangeAspect="1"/>
          </p:cNvPicPr>
          <p:nvPr/>
        </p:nvPicPr>
        <p:blipFill>
          <a:blip r:embed="rId3"/>
          <a:stretch>
            <a:fillRect/>
          </a:stretch>
        </p:blipFill>
        <p:spPr>
          <a:xfrm>
            <a:off x="5797341" y="1301536"/>
            <a:ext cx="1536110" cy="582259"/>
          </a:xfrm>
          <a:prstGeom prst="rect">
            <a:avLst/>
          </a:prstGeom>
        </p:spPr>
      </p:pic>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38</a:t>
            </a:fld>
            <a:endParaRPr lang="en-US"/>
          </a:p>
        </p:txBody>
      </p:sp>
      <p:sp>
        <p:nvSpPr>
          <p:cNvPr id="6" name="Rettangolo arrotondato 5"/>
          <p:cNvSpPr/>
          <p:nvPr/>
        </p:nvSpPr>
        <p:spPr>
          <a:xfrm>
            <a:off x="7772399" y="5441950"/>
            <a:ext cx="122147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FFC000"/>
                </a:solidFill>
              </a:rPr>
              <a:t>MOF</a:t>
            </a:r>
            <a:endParaRPr lang="it-IT" sz="2400" b="1" dirty="0">
              <a:solidFill>
                <a:srgbClr val="FFC000"/>
              </a:solidFill>
            </a:endParaRPr>
          </a:p>
        </p:txBody>
      </p:sp>
    </p:spTree>
    <p:extLst>
      <p:ext uri="{BB962C8B-B14F-4D97-AF65-F5344CB8AC3E}">
        <p14:creationId xmlns:p14="http://schemas.microsoft.com/office/powerpoint/2010/main" xmlns="" val="4037074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
            <a:ext cx="9144000" cy="6816436"/>
          </a:xfrm>
          <a:prstGeom prst="rect">
            <a:avLst/>
          </a:prstGeom>
        </p:spPr>
      </p:pic>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39</a:t>
            </a:fld>
            <a:endParaRPr lang="en-US"/>
          </a:p>
        </p:txBody>
      </p:sp>
    </p:spTree>
    <p:extLst>
      <p:ext uri="{BB962C8B-B14F-4D97-AF65-F5344CB8AC3E}">
        <p14:creationId xmlns:p14="http://schemas.microsoft.com/office/powerpoint/2010/main" xmlns="" val="3266462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AA3A4582-AB3A-44B0-972B-8325104C53D1}"/>
              </a:ext>
            </a:extLst>
          </p:cNvPr>
          <p:cNvSpPr txBox="1"/>
          <p:nvPr/>
        </p:nvSpPr>
        <p:spPr>
          <a:xfrm>
            <a:off x="654957" y="2034242"/>
            <a:ext cx="7834087" cy="4293483"/>
          </a:xfrm>
          <a:prstGeom prst="rect">
            <a:avLst/>
          </a:prstGeom>
          <a:noFill/>
        </p:spPr>
        <p:txBody>
          <a:bodyPr wrap="square" rtlCol="0">
            <a:spAutoFit/>
          </a:bodyPr>
          <a:lstStyle/>
          <a:p>
            <a:pPr algn="just">
              <a:lnSpc>
                <a:spcPct val="150000"/>
              </a:lnSpc>
            </a:pPr>
            <a:r>
              <a:rPr lang="it-IT" sz="2600" b="1" dirty="0">
                <a:solidFill>
                  <a:schemeClr val="tx1">
                    <a:lumMod val="75000"/>
                    <a:lumOff val="25000"/>
                  </a:schemeClr>
                </a:solidFill>
                <a:latin typeface="Corbel (Corpo)"/>
              </a:rPr>
              <a:t>I virus sono dei parassiti stretti endocellulari che per replicarsi sfruttano il metabolismo della cellula ospite e di conseguenza è difficile ottenere dei farmaci efficaci, che abbiano un’azione selettiva, a differenza di quanto accade per i microrganismi che hanno delle vie metaboliche proprie.</a:t>
            </a:r>
          </a:p>
        </p:txBody>
      </p:sp>
      <p:pic>
        <p:nvPicPr>
          <p:cNvPr id="4"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1"/>
            <a:ext cx="9144000" cy="1475695"/>
          </a:xfrm>
          <a:prstGeom prst="rect">
            <a:avLst/>
          </a:prstGeom>
          <a:noFill/>
        </p:spPr>
      </p:pic>
      <p:sp>
        <p:nvSpPr>
          <p:cNvPr id="11" name="CasellaDiTesto 10">
            <a:extLst>
              <a:ext uri="{FF2B5EF4-FFF2-40B4-BE49-F238E27FC236}">
                <a16:creationId xmlns:a16="http://schemas.microsoft.com/office/drawing/2014/main" xmlns="" id="{72FC5182-9FAF-40A5-8DF5-B80F0A39C7DF}"/>
              </a:ext>
            </a:extLst>
          </p:cNvPr>
          <p:cNvSpPr txBox="1"/>
          <p:nvPr/>
        </p:nvSpPr>
        <p:spPr>
          <a:xfrm>
            <a:off x="200316" y="95250"/>
            <a:ext cx="8479340" cy="1938992"/>
          </a:xfrm>
          <a:prstGeom prst="rect">
            <a:avLst/>
          </a:prstGeom>
          <a:noFill/>
        </p:spPr>
        <p:txBody>
          <a:bodyPr wrap="square" rtlCol="0">
            <a:spAutoFit/>
          </a:bodyPr>
          <a:lstStyle/>
          <a:p>
            <a:r>
              <a:rPr lang="it-IT" sz="4000" b="1" dirty="0">
                <a:solidFill>
                  <a:schemeClr val="bg1"/>
                </a:solidFill>
                <a:latin typeface="+mj-lt"/>
                <a:ea typeface="+mj-ea"/>
                <a:cs typeface="+mj-cs"/>
              </a:rPr>
              <a:t>PERCHÈ È PIÙ DIFFICILE CURARE UN’INFEZIONE </a:t>
            </a:r>
          </a:p>
          <a:p>
            <a:r>
              <a:rPr lang="it-IT" sz="4000" b="1" dirty="0">
                <a:solidFill>
                  <a:schemeClr val="bg1"/>
                </a:solidFill>
                <a:latin typeface="+mj-lt"/>
                <a:ea typeface="+mj-ea"/>
                <a:cs typeface="+mj-cs"/>
              </a:rPr>
              <a:t>VIRALE RISPETTO A UNA BATTERICA?</a:t>
            </a:r>
          </a:p>
        </p:txBody>
      </p:sp>
    </p:spTree>
    <p:extLst>
      <p:ext uri="{BB962C8B-B14F-4D97-AF65-F5344CB8AC3E}">
        <p14:creationId xmlns:p14="http://schemas.microsoft.com/office/powerpoint/2010/main" xmlns="" val="3010809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rmata 2020-02-06 alle 18.14.39.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975493"/>
            <a:ext cx="9144000" cy="3779520"/>
          </a:xfrm>
          <a:prstGeom prst="rect">
            <a:avLst/>
          </a:prstGeom>
        </p:spPr>
      </p:pic>
      <p:grpSp>
        <p:nvGrpSpPr>
          <p:cNvPr id="14" name="Group 20"/>
          <p:cNvGrpSpPr/>
          <p:nvPr/>
        </p:nvGrpSpPr>
        <p:grpSpPr>
          <a:xfrm>
            <a:off x="217562" y="1740217"/>
            <a:ext cx="2002989" cy="2386733"/>
            <a:chOff x="217562" y="205846"/>
            <a:chExt cx="2002989" cy="2386733"/>
          </a:xfrm>
        </p:grpSpPr>
        <p:pic>
          <p:nvPicPr>
            <p:cNvPr id="2" name="Picture 1"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7562" y="205846"/>
              <a:ext cx="2002989" cy="1124707"/>
            </a:xfrm>
            <a:prstGeom prst="rect">
              <a:avLst/>
            </a:prstGeom>
          </p:spPr>
        </p:pic>
        <p:cxnSp>
          <p:nvCxnSpPr>
            <p:cNvPr id="9" name="Straight Connector 8"/>
            <p:cNvCxnSpPr/>
            <p:nvPr/>
          </p:nvCxnSpPr>
          <p:spPr>
            <a:xfrm>
              <a:off x="860612" y="1330553"/>
              <a:ext cx="0" cy="1262026"/>
            </a:xfrm>
            <a:prstGeom prst="line">
              <a:avLst/>
            </a:prstGeom>
            <a:ln w="317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21"/>
          <p:cNvGrpSpPr/>
          <p:nvPr/>
        </p:nvGrpSpPr>
        <p:grpSpPr>
          <a:xfrm>
            <a:off x="4073325" y="1760853"/>
            <a:ext cx="1940462" cy="2166667"/>
            <a:chOff x="4073325" y="226482"/>
            <a:chExt cx="1940462" cy="2166667"/>
          </a:xfrm>
        </p:grpSpPr>
        <p:pic>
          <p:nvPicPr>
            <p:cNvPr id="3" name="Picture 2" descr="th.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73325" y="226482"/>
              <a:ext cx="1940462" cy="1214640"/>
            </a:xfrm>
            <a:prstGeom prst="rect">
              <a:avLst/>
            </a:prstGeom>
          </p:spPr>
        </p:pic>
        <p:cxnSp>
          <p:nvCxnSpPr>
            <p:cNvPr id="11" name="Straight Connector 10"/>
            <p:cNvCxnSpPr/>
            <p:nvPr/>
          </p:nvCxnSpPr>
          <p:spPr>
            <a:xfrm>
              <a:off x="5473500" y="1441122"/>
              <a:ext cx="0" cy="952027"/>
            </a:xfrm>
            <a:prstGeom prst="line">
              <a:avLst/>
            </a:prstGeom>
            <a:ln w="317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6" name="Group 22"/>
          <p:cNvGrpSpPr/>
          <p:nvPr/>
        </p:nvGrpSpPr>
        <p:grpSpPr>
          <a:xfrm>
            <a:off x="6148832" y="1775573"/>
            <a:ext cx="1481226" cy="1684759"/>
            <a:chOff x="6148832" y="284663"/>
            <a:chExt cx="1481226" cy="1684759"/>
          </a:xfrm>
        </p:grpSpPr>
        <p:pic>
          <p:nvPicPr>
            <p:cNvPr id="7" name="Picture 6" descr="th.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48832" y="284663"/>
              <a:ext cx="1481226" cy="1481226"/>
            </a:xfrm>
            <a:prstGeom prst="rect">
              <a:avLst/>
            </a:prstGeom>
          </p:spPr>
        </p:pic>
        <p:cxnSp>
          <p:nvCxnSpPr>
            <p:cNvPr id="13" name="Straight Connector 12"/>
            <p:cNvCxnSpPr/>
            <p:nvPr/>
          </p:nvCxnSpPr>
          <p:spPr>
            <a:xfrm>
              <a:off x="6234931" y="1765889"/>
              <a:ext cx="0" cy="203533"/>
            </a:xfrm>
            <a:prstGeom prst="line">
              <a:avLst/>
            </a:prstGeom>
            <a:ln w="317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8" name="Group 23"/>
          <p:cNvGrpSpPr/>
          <p:nvPr/>
        </p:nvGrpSpPr>
        <p:grpSpPr>
          <a:xfrm>
            <a:off x="6060598" y="4644551"/>
            <a:ext cx="1600946" cy="1244364"/>
            <a:chOff x="6060598" y="3110180"/>
            <a:chExt cx="1600946" cy="1244364"/>
          </a:xfrm>
        </p:grpSpPr>
        <p:pic>
          <p:nvPicPr>
            <p:cNvPr id="6" name="Picture 5" descr="th.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060598" y="3379798"/>
              <a:ext cx="1600946" cy="974746"/>
            </a:xfrm>
            <a:prstGeom prst="rect">
              <a:avLst/>
            </a:prstGeom>
          </p:spPr>
        </p:pic>
        <p:cxnSp>
          <p:nvCxnSpPr>
            <p:cNvPr id="17" name="Straight Arrow Connector 16"/>
            <p:cNvCxnSpPr/>
            <p:nvPr/>
          </p:nvCxnSpPr>
          <p:spPr>
            <a:xfrm flipV="1">
              <a:off x="6624298" y="3110180"/>
              <a:ext cx="112961" cy="269619"/>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9" name="Group 24"/>
          <p:cNvGrpSpPr/>
          <p:nvPr/>
        </p:nvGrpSpPr>
        <p:grpSpPr>
          <a:xfrm>
            <a:off x="7115790" y="2490654"/>
            <a:ext cx="1726499" cy="1497978"/>
            <a:chOff x="7115790" y="956283"/>
            <a:chExt cx="1726499" cy="1497978"/>
          </a:xfrm>
        </p:grpSpPr>
        <p:pic>
          <p:nvPicPr>
            <p:cNvPr id="5" name="Picture 4" descr="th.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115790" y="956283"/>
              <a:ext cx="1726499" cy="969678"/>
            </a:xfrm>
            <a:prstGeom prst="rect">
              <a:avLst/>
            </a:prstGeom>
          </p:spPr>
        </p:pic>
        <p:cxnSp>
          <p:nvCxnSpPr>
            <p:cNvPr id="20" name="Straight Connector 19"/>
            <p:cNvCxnSpPr/>
            <p:nvPr/>
          </p:nvCxnSpPr>
          <p:spPr>
            <a:xfrm>
              <a:off x="7786443" y="1925961"/>
              <a:ext cx="0" cy="528300"/>
            </a:xfrm>
            <a:prstGeom prst="line">
              <a:avLst/>
            </a:prstGeom>
            <a:ln w="317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217562" y="326567"/>
            <a:ext cx="8624727" cy="523220"/>
          </a:xfrm>
          <a:prstGeom prst="rect">
            <a:avLst/>
          </a:prstGeom>
          <a:noFill/>
        </p:spPr>
        <p:txBody>
          <a:bodyPr wrap="square" rtlCol="0">
            <a:spAutoFit/>
          </a:bodyPr>
          <a:lstStyle/>
          <a:p>
            <a:pPr algn="ctr"/>
            <a:r>
              <a:rPr lang="en-US" sz="2800" b="1" dirty="0" err="1" smtClean="0"/>
              <a:t>L’evoluzione</a:t>
            </a:r>
            <a:r>
              <a:rPr lang="en-US" sz="2800" b="1" dirty="0" smtClean="0"/>
              <a:t> </a:t>
            </a:r>
            <a:r>
              <a:rPr lang="en-US" sz="2800" b="1" dirty="0" err="1" smtClean="0"/>
              <a:t>nel</a:t>
            </a:r>
            <a:r>
              <a:rPr lang="en-US" sz="2800" b="1" dirty="0" smtClean="0"/>
              <a:t> </a:t>
            </a:r>
            <a:r>
              <a:rPr lang="en-US" sz="2800" b="1" dirty="0" err="1" smtClean="0"/>
              <a:t>caso</a:t>
            </a:r>
            <a:r>
              <a:rPr lang="en-US" sz="2800" b="1" dirty="0" smtClean="0"/>
              <a:t> di </a:t>
            </a:r>
            <a:r>
              <a:rPr lang="en-US" sz="2800" b="1" dirty="0" err="1" smtClean="0"/>
              <a:t>una</a:t>
            </a:r>
            <a:r>
              <a:rPr lang="en-US" sz="2800" b="1" dirty="0" smtClean="0"/>
              <a:t> forma </a:t>
            </a:r>
            <a:r>
              <a:rPr lang="en-US" sz="2800" b="1" dirty="0" err="1" smtClean="0"/>
              <a:t>clinica</a:t>
            </a:r>
            <a:r>
              <a:rPr lang="en-US" sz="2800" b="1" dirty="0" smtClean="0"/>
              <a:t> </a:t>
            </a:r>
            <a:r>
              <a:rPr lang="en-US" sz="2800" b="1" dirty="0" err="1" smtClean="0"/>
              <a:t>progressiva</a:t>
            </a:r>
            <a:endParaRPr lang="en-US" sz="2800" b="1" dirty="0"/>
          </a:p>
        </p:txBody>
      </p:sp>
      <p:sp>
        <p:nvSpPr>
          <p:cNvPr id="10" name="Segnaposto piè di pagina 9"/>
          <p:cNvSpPr>
            <a:spLocks noGrp="1"/>
          </p:cNvSpPr>
          <p:nvPr>
            <p:ph type="ftr" sz="quarter" idx="11"/>
          </p:nvPr>
        </p:nvSpPr>
        <p:spPr/>
        <p:txBody>
          <a:bodyPr/>
          <a:lstStyle/>
          <a:p>
            <a:endParaRPr lang="en-US" dirty="0"/>
          </a:p>
        </p:txBody>
      </p:sp>
      <p:sp>
        <p:nvSpPr>
          <p:cNvPr id="12" name="Segnaposto numero diapositiva 11"/>
          <p:cNvSpPr>
            <a:spLocks noGrp="1"/>
          </p:cNvSpPr>
          <p:nvPr>
            <p:ph type="sldNum" sz="quarter" idx="12"/>
          </p:nvPr>
        </p:nvSpPr>
        <p:spPr/>
        <p:txBody>
          <a:bodyPr/>
          <a:lstStyle/>
          <a:p>
            <a:fld id="{E30DC44B-4C39-F746-B001-3C47C9A4A06C}" type="slidenum">
              <a:rPr lang="en-US" smtClean="0"/>
              <a:pPr/>
              <a:t>40</a:t>
            </a:fld>
            <a:endParaRPr lang="en-US"/>
          </a:p>
        </p:txBody>
      </p:sp>
    </p:spTree>
    <p:extLst>
      <p:ext uri="{BB962C8B-B14F-4D97-AF65-F5344CB8AC3E}">
        <p14:creationId xmlns:p14="http://schemas.microsoft.com/office/powerpoint/2010/main" xmlns="" val="3544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PERICOLO MAGGIORE PER TUTTI</a:t>
            </a:r>
            <a:endParaRPr lang="it-IT" dirty="0"/>
          </a:p>
        </p:txBody>
      </p:sp>
      <p:sp>
        <p:nvSpPr>
          <p:cNvPr id="3" name="Segnaposto contenuto 2"/>
          <p:cNvSpPr>
            <a:spLocks noGrp="1"/>
          </p:cNvSpPr>
          <p:nvPr>
            <p:ph idx="1"/>
          </p:nvPr>
        </p:nvSpPr>
        <p:spPr/>
        <p:txBody>
          <a:bodyPr/>
          <a:lstStyle/>
          <a:p>
            <a:r>
              <a:rPr lang="it-IT" dirty="0" smtClean="0"/>
              <a:t>PAZIENTE ASINTOMATICO</a:t>
            </a:r>
          </a:p>
          <a:p>
            <a:endParaRPr lang="it-IT" dirty="0" smtClean="0"/>
          </a:p>
          <a:p>
            <a:r>
              <a:rPr lang="it-IT" dirty="0" smtClean="0"/>
              <a:t>SI DEFINISCE PAZIENTE ASINTOMATICO COLUI CHE NON HA SINTOMI </a:t>
            </a:r>
            <a:r>
              <a:rPr lang="it-IT" dirty="0" err="1" smtClean="0"/>
              <a:t>DI</a:t>
            </a:r>
            <a:r>
              <a:rPr lang="it-IT" dirty="0" smtClean="0"/>
              <a:t> MALATTIA MA HA INFEZIONE DA COVID-19 E LA PUO TRASVERIRE AD ALTRI .</a:t>
            </a:r>
          </a:p>
        </p:txBody>
      </p:sp>
      <p:sp>
        <p:nvSpPr>
          <p:cNvPr id="5" name="Segnaposto numero diapositiva 4"/>
          <p:cNvSpPr>
            <a:spLocks noGrp="1"/>
          </p:cNvSpPr>
          <p:nvPr>
            <p:ph type="sldNum" sz="quarter" idx="12"/>
          </p:nvPr>
        </p:nvSpPr>
        <p:spPr/>
        <p:txBody>
          <a:bodyPr/>
          <a:lstStyle/>
          <a:p>
            <a:fld id="{E30DC44B-4C39-F746-B001-3C47C9A4A06C}"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DIAGNOSI </a:t>
            </a:r>
            <a:r>
              <a:rPr lang="it-IT" sz="3200" dirty="0" err="1" smtClean="0"/>
              <a:t>DI</a:t>
            </a:r>
            <a:r>
              <a:rPr lang="it-IT" sz="3200" dirty="0" smtClean="0"/>
              <a:t> INFEZIONE DA COVID-19</a:t>
            </a:r>
            <a:endParaRPr lang="it-IT" sz="3200" dirty="0"/>
          </a:p>
        </p:txBody>
      </p:sp>
      <p:sp>
        <p:nvSpPr>
          <p:cNvPr id="3" name="Segnaposto contenuto 2"/>
          <p:cNvSpPr>
            <a:spLocks noGrp="1"/>
          </p:cNvSpPr>
          <p:nvPr>
            <p:ph idx="1"/>
          </p:nvPr>
        </p:nvSpPr>
        <p:spPr/>
        <p:txBody>
          <a:bodyPr/>
          <a:lstStyle/>
          <a:p>
            <a:endParaRPr lang="it-IT" dirty="0" smtClean="0"/>
          </a:p>
          <a:p>
            <a:r>
              <a:rPr lang="it-IT" dirty="0" smtClean="0"/>
              <a:t>TEST SIEROLOGICI  IGM IGG SIGNIFICATO</a:t>
            </a:r>
          </a:p>
          <a:p>
            <a:endParaRPr lang="it-IT" dirty="0" smtClean="0"/>
          </a:p>
          <a:p>
            <a:r>
              <a:rPr lang="it-IT" dirty="0" smtClean="0"/>
              <a:t>TAMPONE NASOFARINGEO (POSITIVITA PRESENZA SICURA DEL VIRUS)</a:t>
            </a:r>
            <a:endParaRPr lang="it-IT"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GUARIGIONE DA COVID-19</a:t>
            </a:r>
            <a:endParaRPr lang="it-IT" dirty="0"/>
          </a:p>
        </p:txBody>
      </p:sp>
      <p:sp>
        <p:nvSpPr>
          <p:cNvPr id="3" name="Segnaposto contenuto 2"/>
          <p:cNvSpPr>
            <a:spLocks noGrp="1"/>
          </p:cNvSpPr>
          <p:nvPr>
            <p:ph idx="1"/>
          </p:nvPr>
        </p:nvSpPr>
        <p:spPr/>
        <p:txBody>
          <a:bodyPr/>
          <a:lstStyle/>
          <a:p>
            <a:endParaRPr lang="it-IT" dirty="0" smtClean="0"/>
          </a:p>
          <a:p>
            <a:endParaRPr lang="it-IT" dirty="0" smtClean="0"/>
          </a:p>
          <a:p>
            <a:r>
              <a:rPr lang="it-IT" dirty="0" smtClean="0"/>
              <a:t>SI DEFINISCE GUARITO IL PAZIENTE CHE NON HA PIU SINTOMI E PRESENTA DUE TAMPONI NEGATIVI AL COVID-19 ESEGUITI ALMENO A DISTANZA </a:t>
            </a:r>
            <a:r>
              <a:rPr lang="it-IT" dirty="0" err="1" smtClean="0"/>
              <a:t>DI</a:t>
            </a:r>
            <a:r>
              <a:rPr lang="it-IT" dirty="0" smtClean="0"/>
              <a:t> 48 ORE </a:t>
            </a:r>
            <a:endParaRPr lang="it-IT"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t>
            </a:r>
            <a:br>
              <a:rPr lang="it-IT" dirty="0" smtClean="0"/>
            </a:br>
            <a:r>
              <a:rPr lang="it-IT" dirty="0" smtClean="0"/>
              <a:t>PROSPETTIVE FUTURE PER SUPERARE LA PANDEMIA DA COVID-19</a:t>
            </a:r>
            <a:endParaRPr lang="it-IT" dirty="0"/>
          </a:p>
        </p:txBody>
      </p:sp>
      <p:sp>
        <p:nvSpPr>
          <p:cNvPr id="3" name="Segnaposto contenuto 2"/>
          <p:cNvSpPr>
            <a:spLocks noGrp="1"/>
          </p:cNvSpPr>
          <p:nvPr>
            <p:ph idx="1"/>
          </p:nvPr>
        </p:nvSpPr>
        <p:spPr/>
        <p:txBody>
          <a:bodyPr/>
          <a:lstStyle/>
          <a:p>
            <a:r>
              <a:rPr lang="it-IT" dirty="0" smtClean="0"/>
              <a:t>VACCINO  UNICA TERAPIA EFFICIENTE</a:t>
            </a:r>
            <a:endParaRPr lang="it-IT"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9176" y="2818867"/>
            <a:ext cx="7750916" cy="707886"/>
          </a:xfrm>
          <a:prstGeom prst="rect">
            <a:avLst/>
          </a:prstGeom>
          <a:noFill/>
        </p:spPr>
        <p:txBody>
          <a:bodyPr wrap="square" rtlCol="0">
            <a:spAutoFit/>
          </a:bodyPr>
          <a:lstStyle/>
          <a:p>
            <a:pPr algn="ctr"/>
            <a:r>
              <a:rPr lang="en-US" sz="4000" b="1" dirty="0" smtClean="0"/>
              <a:t>La </a:t>
            </a:r>
            <a:r>
              <a:rPr lang="en-US" sz="4000" b="1" dirty="0" err="1"/>
              <a:t>G</a:t>
            </a:r>
            <a:r>
              <a:rPr lang="en-US" sz="4000" b="1" dirty="0" err="1" smtClean="0"/>
              <a:t>estione</a:t>
            </a:r>
            <a:r>
              <a:rPr lang="en-US" sz="4000" b="1" dirty="0" smtClean="0"/>
              <a:t> </a:t>
            </a:r>
            <a:r>
              <a:rPr lang="en-US" sz="4000" b="1" dirty="0" err="1" smtClean="0"/>
              <a:t>Preventiva</a:t>
            </a:r>
            <a:endParaRPr lang="en-US" sz="4000" b="1" dirty="0"/>
          </a:p>
        </p:txBody>
      </p:sp>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45</a:t>
            </a:fld>
            <a:endParaRPr lang="en-US"/>
          </a:p>
        </p:txBody>
      </p:sp>
    </p:spTree>
    <p:extLst>
      <p:ext uri="{BB962C8B-B14F-4D97-AF65-F5344CB8AC3E}">
        <p14:creationId xmlns:p14="http://schemas.microsoft.com/office/powerpoint/2010/main" xmlns="" val="2891086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COMPORTAMENTI DA RISPETTARE NELLA PREVENZIONE DA INFEZIONE DA COVID -19</a:t>
            </a:r>
            <a:endParaRPr lang="it-IT" sz="4000" dirty="0"/>
          </a:p>
        </p:txBody>
      </p:sp>
      <p:sp>
        <p:nvSpPr>
          <p:cNvPr id="3" name="Segnaposto contenuto 2"/>
          <p:cNvSpPr>
            <a:spLocks noGrp="1"/>
          </p:cNvSpPr>
          <p:nvPr>
            <p:ph idx="1"/>
          </p:nvPr>
        </p:nvSpPr>
        <p:spPr/>
        <p:txBody>
          <a:bodyPr>
            <a:normAutofit fontScale="85000" lnSpcReduction="20000"/>
          </a:bodyPr>
          <a:lstStyle/>
          <a:p>
            <a:r>
              <a:rPr lang="it-IT" b="1" dirty="0" smtClean="0"/>
              <a:t>1) Lavare accuratamente le mani con acqua e sapone </a:t>
            </a:r>
          </a:p>
          <a:p>
            <a:endParaRPr lang="it-IT" b="1" dirty="0" smtClean="0"/>
          </a:p>
          <a:p>
            <a:r>
              <a:rPr lang="it-IT" b="1" dirty="0" smtClean="0"/>
              <a:t>2) evitare di toccare occhi, naso e bocca se non si è lavato le mani</a:t>
            </a:r>
          </a:p>
          <a:p>
            <a:endParaRPr lang="it-IT" b="1" dirty="0" smtClean="0"/>
          </a:p>
          <a:p>
            <a:r>
              <a:rPr lang="it-IT" b="1" dirty="0" smtClean="0"/>
              <a:t>3) coprire con il gomito flesso o con fazzoletti di carta la bocca o il naso quando si starnutisce o si tossisce </a:t>
            </a:r>
          </a:p>
          <a:p>
            <a:endParaRPr lang="it-IT" b="1" dirty="0" smtClean="0"/>
          </a:p>
          <a:p>
            <a:r>
              <a:rPr lang="it-IT" b="1" dirty="0" smtClean="0"/>
              <a:t>4)porre attenzione all’igiene delle superfici </a:t>
            </a:r>
          </a:p>
          <a:p>
            <a:endParaRPr lang="it-IT" b="1" dirty="0" smtClean="0"/>
          </a:p>
          <a:p>
            <a:r>
              <a:rPr lang="it-IT" b="1" dirty="0" smtClean="0"/>
              <a:t>5) evitare contatti stretti e prolungati con persone con o senza sintomi influenzali</a:t>
            </a:r>
          </a:p>
          <a:p>
            <a:r>
              <a:rPr lang="it-IT" b="1" dirty="0" smtClean="0"/>
              <a:t>6) utilizzare la mascherina nei luoghi affollati</a:t>
            </a:r>
          </a:p>
          <a:p>
            <a:endParaRPr lang="it-IT" b="1" dirty="0" smtClean="0"/>
          </a:p>
          <a:p>
            <a:endParaRPr lang="it-IT" b="1" dirty="0" smtClean="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COMPORTAMENTI DA RISPETTARE NELLA PREVENZIONE DA INFEZIONE DA COVID -19</a:t>
            </a:r>
            <a:endParaRPr lang="it-IT" sz="4000" dirty="0"/>
          </a:p>
        </p:txBody>
      </p:sp>
      <p:sp>
        <p:nvSpPr>
          <p:cNvPr id="3" name="Segnaposto contenuto 2"/>
          <p:cNvSpPr>
            <a:spLocks noGrp="1"/>
          </p:cNvSpPr>
          <p:nvPr>
            <p:ph idx="1"/>
          </p:nvPr>
        </p:nvSpPr>
        <p:spPr/>
        <p:txBody>
          <a:bodyPr>
            <a:normAutofit fontScale="85000" lnSpcReduction="20000"/>
          </a:bodyPr>
          <a:lstStyle/>
          <a:p>
            <a:r>
              <a:rPr lang="it-IT" b="1" dirty="0" smtClean="0"/>
              <a:t>7) rimanere al proprio domicilio in presenza di febbre ( 37,5) o altri sintomi influenzali e chiamare il proprio medico di famiglia o l’autorità sanitaria.</a:t>
            </a:r>
          </a:p>
          <a:p>
            <a:endParaRPr lang="it-IT" b="1" dirty="0" smtClean="0"/>
          </a:p>
          <a:p>
            <a:r>
              <a:rPr lang="it-IT" b="1" dirty="0" smtClean="0"/>
              <a:t>8) dichiarare tempestivamente laddove anche successivamente all’ingresso in scuola sussistono le condizioni di pericolo (sintomi di influenza, innalzamento di temperatura o provenienti da zone a rischio o contatto con persone positive al virus nei 14 giorni </a:t>
            </a:r>
            <a:r>
              <a:rPr lang="it-IT" b="1" dirty="0" err="1" smtClean="0"/>
              <a:t>precendenti</a:t>
            </a:r>
            <a:r>
              <a:rPr lang="it-IT" b="1" dirty="0" smtClean="0"/>
              <a:t>), informando il datore di lavoro e l’autorità sanitaria rimanendo al proprio domicilio</a:t>
            </a:r>
          </a:p>
          <a:p>
            <a:r>
              <a:rPr lang="it-IT" b="1" dirty="0" smtClean="0"/>
              <a:t>9) mantenere la distanza di sicurezza almeno di 1 metro rispetto ad altre persone, nel caso non sia possibile uso di mascherina. </a:t>
            </a:r>
          </a:p>
          <a:p>
            <a:endParaRPr lang="it-IT" b="1" dirty="0" smtClean="0"/>
          </a:p>
          <a:p>
            <a:endParaRPr lang="it-IT"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5" name="Segnaposto numero diapositiva 4"/>
          <p:cNvSpPr>
            <a:spLocks noGrp="1"/>
          </p:cNvSpPr>
          <p:nvPr>
            <p:ph type="sldNum" sz="quarter" idx="12"/>
          </p:nvPr>
        </p:nvSpPr>
        <p:spPr/>
        <p:txBody>
          <a:bodyPr/>
          <a:lstStyle/>
          <a:p>
            <a:fld id="{E30DC44B-4C39-F746-B001-3C47C9A4A06C}" type="slidenum">
              <a:rPr lang="en-US" smtClean="0"/>
              <a:pPr/>
              <a:t>48</a:t>
            </a:fld>
            <a:endParaRPr lang="en-US"/>
          </a:p>
        </p:txBody>
      </p:sp>
      <p:pic>
        <p:nvPicPr>
          <p:cNvPr id="1026" name="Picture 2" descr="C:\Users\salvatore.darienzo\Desktop\IMG_6424.jpg"/>
          <p:cNvPicPr>
            <a:picLocks noChangeAspect="1" noChangeArrowheads="1"/>
          </p:cNvPicPr>
          <p:nvPr/>
        </p:nvPicPr>
        <p:blipFill>
          <a:blip r:embed="rId2"/>
          <a:srcRect/>
          <a:stretch>
            <a:fillRect/>
          </a:stretch>
        </p:blipFill>
        <p:spPr bwMode="auto">
          <a:xfrm>
            <a:off x="679706" y="442452"/>
            <a:ext cx="7245094" cy="6279023"/>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DISPOSITIVI </a:t>
            </a:r>
            <a:r>
              <a:rPr lang="it-IT" dirty="0" err="1" smtClean="0"/>
              <a:t>DI</a:t>
            </a:r>
            <a:r>
              <a:rPr lang="it-IT" dirty="0" smtClean="0"/>
              <a:t> PROTEZIONE INDIVIDUALE (DPI)</a:t>
            </a:r>
            <a:endParaRPr lang="it-IT" dirty="0"/>
          </a:p>
        </p:txBody>
      </p:sp>
      <p:sp>
        <p:nvSpPr>
          <p:cNvPr id="3" name="Segnaposto contenuto 2"/>
          <p:cNvSpPr>
            <a:spLocks noGrp="1"/>
          </p:cNvSpPr>
          <p:nvPr>
            <p:ph idx="1"/>
          </p:nvPr>
        </p:nvSpPr>
        <p:spPr/>
        <p:txBody>
          <a:bodyPr/>
          <a:lstStyle/>
          <a:p>
            <a:r>
              <a:rPr lang="it-IT" dirty="0" smtClean="0"/>
              <a:t>Mascherine chirurgiche </a:t>
            </a:r>
          </a:p>
          <a:p>
            <a:r>
              <a:rPr lang="it-IT" dirty="0" smtClean="0"/>
              <a:t>Visiere di protezione</a:t>
            </a:r>
          </a:p>
          <a:p>
            <a:r>
              <a:rPr lang="it-IT" dirty="0" smtClean="0"/>
              <a:t>Guanti</a:t>
            </a:r>
          </a:p>
          <a:p>
            <a:pPr>
              <a:buNone/>
            </a:pPr>
            <a:r>
              <a:rPr lang="it-IT" dirty="0" smtClean="0"/>
              <a:t>Qualora il lavoro imponga di lavorare a distanza interpersonale minore di 1 metro e non siano possibili altre soluzioni organizzative è indispensabile l’uso di dispositivo di protezione conformi alle disposizioni delle autorità scientifiche e sanitarie, uso di mascherine protettive (FFP1 – FFP2-FFP3).</a:t>
            </a:r>
            <a:endParaRPr lang="it-IT"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110D5E30-C65F-4282-99C0-0D46F1BD23B1}"/>
              </a:ext>
            </a:extLst>
          </p:cNvPr>
          <p:cNvSpPr/>
          <p:nvPr/>
        </p:nvSpPr>
        <p:spPr>
          <a:xfrm>
            <a:off x="573405" y="1893448"/>
            <a:ext cx="8034813" cy="4708981"/>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it-IT" sz="2000" b="1" dirty="0">
                <a:solidFill>
                  <a:srgbClr val="C00000"/>
                </a:solidFill>
                <a:latin typeface="Corbel (Corpo)"/>
              </a:rPr>
              <a:t>Pandemia</a:t>
            </a:r>
            <a:r>
              <a:rPr lang="it-IT" sz="2000" b="1" dirty="0">
                <a:solidFill>
                  <a:schemeClr val="tx1">
                    <a:lumMod val="75000"/>
                    <a:lumOff val="25000"/>
                  </a:schemeClr>
                </a:solidFill>
                <a:latin typeface="Corbel (Corpo)"/>
              </a:rPr>
              <a:t>: è provocata da un virus emergente o riemergente nei riguardi del quale la popolazione è impreparata immunologicamente e pertanto può diffondersi in maniera esponenziale a livello planetario (es. la spagnola del 1918).</a:t>
            </a:r>
          </a:p>
          <a:p>
            <a:pPr marL="342900" indent="-342900" algn="just">
              <a:lnSpc>
                <a:spcPct val="150000"/>
              </a:lnSpc>
              <a:buFont typeface="Symbol" panose="05050102010706020507" pitchFamily="18" charset="2"/>
              <a:buChar char=""/>
            </a:pPr>
            <a:r>
              <a:rPr lang="it-IT" sz="2000" b="1" dirty="0">
                <a:solidFill>
                  <a:srgbClr val="C00000"/>
                </a:solidFill>
                <a:latin typeface="Corbel (Corpo)"/>
              </a:rPr>
              <a:t>Epidemia</a:t>
            </a:r>
            <a:r>
              <a:rPr lang="it-IT" sz="2000" b="1" dirty="0">
                <a:solidFill>
                  <a:schemeClr val="tx1">
                    <a:lumMod val="75000"/>
                    <a:lumOff val="25000"/>
                  </a:schemeClr>
                </a:solidFill>
                <a:latin typeface="Corbel (Corpo)"/>
              </a:rPr>
              <a:t>: è un fenomeno più circoscritto del precedente e talora è causata da virus non eccessivamente virulenti.</a:t>
            </a:r>
          </a:p>
          <a:p>
            <a:pPr marL="342900" indent="-342900" algn="just">
              <a:lnSpc>
                <a:spcPct val="150000"/>
              </a:lnSpc>
              <a:spcAft>
                <a:spcPts val="800"/>
              </a:spcAft>
              <a:buFont typeface="Symbol" panose="05050102010706020507" pitchFamily="18" charset="2"/>
              <a:buChar char=""/>
            </a:pPr>
            <a:r>
              <a:rPr lang="it-IT" sz="2000" b="1" dirty="0">
                <a:solidFill>
                  <a:srgbClr val="C00000"/>
                </a:solidFill>
                <a:latin typeface="Corbel (Corpo)"/>
              </a:rPr>
              <a:t>Endemia</a:t>
            </a:r>
            <a:r>
              <a:rPr lang="it-IT" sz="2000" b="1" dirty="0">
                <a:solidFill>
                  <a:schemeClr val="tx1">
                    <a:lumMod val="75000"/>
                    <a:lumOff val="25000"/>
                  </a:schemeClr>
                </a:solidFill>
                <a:latin typeface="Corbel (Corpo)"/>
              </a:rPr>
              <a:t> riguarda solo una parte della popolazione in quanto l’agente ha già circolato negli anni precedenti producendo una certa protezione immunitaria nella popolazione (es. l’influenza negli anni non epidemici).</a:t>
            </a:r>
          </a:p>
        </p:txBody>
      </p:sp>
      <p:pic>
        <p:nvPicPr>
          <p:cNvPr id="5"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1"/>
            <a:ext cx="9144000" cy="1475695"/>
          </a:xfrm>
          <a:prstGeom prst="rect">
            <a:avLst/>
          </a:prstGeom>
        </p:spPr>
      </p:pic>
      <p:sp>
        <p:nvSpPr>
          <p:cNvPr id="6" name="Titolo 1">
            <a:extLst>
              <a:ext uri="{FF2B5EF4-FFF2-40B4-BE49-F238E27FC236}">
                <a16:creationId xmlns:a16="http://schemas.microsoft.com/office/drawing/2014/main" xmlns="" id="{5225BC95-9A61-42D6-889E-D19E72BED8CC}"/>
              </a:ext>
            </a:extLst>
          </p:cNvPr>
          <p:cNvSpPr txBox="1">
            <a:spLocks/>
          </p:cNvSpPr>
          <p:nvPr/>
        </p:nvSpPr>
        <p:spPr>
          <a:xfrm>
            <a:off x="343191" y="664722"/>
            <a:ext cx="8265028" cy="668778"/>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b="1" dirty="0">
                <a:solidFill>
                  <a:schemeClr val="bg1"/>
                </a:solidFill>
              </a:rPr>
              <a:t>DEFINIZIONI DI PANDEMIA, </a:t>
            </a:r>
          </a:p>
          <a:p>
            <a:pPr algn="l"/>
            <a:r>
              <a:rPr lang="it-IT" sz="4000" b="1" dirty="0">
                <a:solidFill>
                  <a:schemeClr val="bg1"/>
                </a:solidFill>
              </a:rPr>
              <a:t>EPIDEMIA E ENDEMIA</a:t>
            </a:r>
          </a:p>
        </p:txBody>
      </p:sp>
      <p:pic>
        <p:nvPicPr>
          <p:cNvPr id="7"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t="83877" b="7914"/>
          <a:stretch/>
        </p:blipFill>
        <p:spPr>
          <a:xfrm>
            <a:off x="0" y="6248400"/>
            <a:ext cx="9144000" cy="609600"/>
          </a:xfrm>
          <a:prstGeom prst="rect">
            <a:avLst/>
          </a:prstGeom>
        </p:spPr>
      </p:pic>
    </p:spTree>
    <p:extLst>
      <p:ext uri="{BB962C8B-B14F-4D97-AF65-F5344CB8AC3E}">
        <p14:creationId xmlns:p14="http://schemas.microsoft.com/office/powerpoint/2010/main" xmlns="" val="37005329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7502" y="335668"/>
            <a:ext cx="4841897" cy="2719023"/>
          </a:xfrm>
          <a:prstGeom prst="rect">
            <a:avLst/>
          </a:prstGeom>
        </p:spPr>
      </p:pic>
      <p:pic>
        <p:nvPicPr>
          <p:cNvPr id="3" name="Picture 2"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7502" y="3405051"/>
            <a:ext cx="4632264" cy="3095008"/>
          </a:xfrm>
          <a:prstGeom prst="rect">
            <a:avLst/>
          </a:prstGeom>
        </p:spPr>
      </p:pic>
      <p:pic>
        <p:nvPicPr>
          <p:cNvPr id="4" name="Picture 3" descr="th.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47834" y="661386"/>
            <a:ext cx="1713388" cy="1713388"/>
          </a:xfrm>
          <a:prstGeom prst="rect">
            <a:avLst/>
          </a:prstGeom>
        </p:spPr>
      </p:pic>
      <p:pic>
        <p:nvPicPr>
          <p:cNvPr id="5" name="Picture 4" descr="th.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87972" y="186242"/>
            <a:ext cx="2857500" cy="2857500"/>
          </a:xfrm>
          <a:prstGeom prst="rect">
            <a:avLst/>
          </a:prstGeom>
        </p:spPr>
      </p:pic>
      <p:pic>
        <p:nvPicPr>
          <p:cNvPr id="6" name="Picture 5" descr="th.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751766" y="2793958"/>
            <a:ext cx="1715863" cy="1715863"/>
          </a:xfrm>
          <a:prstGeom prst="rect">
            <a:avLst/>
          </a:prstGeom>
        </p:spPr>
      </p:pic>
      <p:pic>
        <p:nvPicPr>
          <p:cNvPr id="7" name="Picture 6" descr="th.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521499" y="4509822"/>
            <a:ext cx="2907526" cy="2187313"/>
          </a:xfrm>
          <a:prstGeom prst="rect">
            <a:avLst/>
          </a:prstGeom>
        </p:spPr>
      </p:pic>
      <p:sp>
        <p:nvSpPr>
          <p:cNvPr id="9" name="Segnaposto numero diapositiva 8"/>
          <p:cNvSpPr>
            <a:spLocks noGrp="1"/>
          </p:cNvSpPr>
          <p:nvPr>
            <p:ph type="sldNum" sz="quarter" idx="12"/>
          </p:nvPr>
        </p:nvSpPr>
        <p:spPr/>
        <p:txBody>
          <a:bodyPr/>
          <a:lstStyle/>
          <a:p>
            <a:fld id="{E30DC44B-4C39-F746-B001-3C47C9A4A06C}" type="slidenum">
              <a:rPr lang="en-US" smtClean="0"/>
              <a:pPr/>
              <a:t>50</a:t>
            </a:fld>
            <a:endParaRPr lang="en-US"/>
          </a:p>
        </p:txBody>
      </p:sp>
    </p:spTree>
    <p:extLst>
      <p:ext uri="{BB962C8B-B14F-4D97-AF65-F5344CB8AC3E}">
        <p14:creationId xmlns:p14="http://schemas.microsoft.com/office/powerpoint/2010/main" xmlns="" val="18105813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CF559F25-3EB8-4975-8829-FB5A7BD6BF6A}"/>
              </a:ext>
            </a:extLst>
          </p:cNvPr>
          <p:cNvSpPr/>
          <p:nvPr/>
        </p:nvSpPr>
        <p:spPr>
          <a:xfrm>
            <a:off x="536361" y="1819577"/>
            <a:ext cx="8071278" cy="4908010"/>
          </a:xfrm>
          <a:prstGeom prst="rect">
            <a:avLst/>
          </a:prstGeom>
        </p:spPr>
        <p:txBody>
          <a:bodyPr wrap="square">
            <a:spAutoFit/>
          </a:bodyPr>
          <a:lstStyle/>
          <a:p>
            <a:pPr algn="just">
              <a:lnSpc>
                <a:spcPct val="107000"/>
              </a:lnSpc>
              <a:spcAft>
                <a:spcPts val="800"/>
              </a:spcAft>
            </a:pPr>
            <a:r>
              <a:rPr lang="it-IT" sz="2000" dirty="0">
                <a:solidFill>
                  <a:schemeClr val="tx1">
                    <a:lumMod val="85000"/>
                    <a:lumOff val="15000"/>
                  </a:schemeClr>
                </a:solidFill>
                <a:ea typeface="Calibri" panose="020F0502020204030204" pitchFamily="34" charset="0"/>
                <a:cs typeface="Times New Roman" panose="02020603050405020304" pitchFamily="18" charset="0"/>
              </a:rPr>
              <a:t>Studi recenti sembrano dimostrare che a temperatura ambiente il virus possa mantenersi attivo fino a 9 giorni, ma in media 4-5; in ambiente umido ed a temperatura inferiore resisterebbe anche per un periodo più lungo (Studio della </a:t>
            </a:r>
            <a:r>
              <a:rPr lang="it-IT" sz="2000" dirty="0" err="1">
                <a:solidFill>
                  <a:schemeClr val="tx1">
                    <a:lumMod val="85000"/>
                    <a:lumOff val="15000"/>
                  </a:schemeClr>
                </a:solidFill>
                <a:ea typeface="Calibri" panose="020F0502020204030204" pitchFamily="34" charset="0"/>
                <a:cs typeface="Times New Roman" panose="02020603050405020304" pitchFamily="18" charset="0"/>
              </a:rPr>
              <a:t>University</a:t>
            </a:r>
            <a:r>
              <a:rPr lang="it-IT" sz="2000" dirty="0">
                <a:solidFill>
                  <a:schemeClr val="tx1">
                    <a:lumMod val="85000"/>
                    <a:lumOff val="15000"/>
                  </a:schemeClr>
                </a:solidFill>
                <a:ea typeface="Calibri" panose="020F0502020204030204" pitchFamily="34" charset="0"/>
                <a:cs typeface="Times New Roman" panose="02020603050405020304" pitchFamily="18" charset="0"/>
              </a:rPr>
              <a:t> Medicine </a:t>
            </a:r>
            <a:r>
              <a:rPr lang="it-IT" sz="2000" dirty="0" err="1">
                <a:solidFill>
                  <a:schemeClr val="tx1">
                    <a:lumMod val="85000"/>
                    <a:lumOff val="15000"/>
                  </a:schemeClr>
                </a:solidFill>
                <a:ea typeface="Calibri" panose="020F0502020204030204" pitchFamily="34" charset="0"/>
                <a:cs typeface="Times New Roman" panose="02020603050405020304" pitchFamily="18" charset="0"/>
              </a:rPr>
              <a:t>Greifswald</a:t>
            </a:r>
            <a:r>
              <a:rPr lang="it-IT" sz="2000" dirty="0">
                <a:solidFill>
                  <a:schemeClr val="tx1">
                    <a:lumMod val="85000"/>
                    <a:lumOff val="15000"/>
                  </a:schemeClr>
                </a:solidFill>
                <a:ea typeface="Calibri" panose="020F0502020204030204" pitchFamily="34" charset="0"/>
                <a:cs typeface="Times New Roman" panose="02020603050405020304" pitchFamily="18" charset="0"/>
              </a:rPr>
              <a:t> – Germania, pubblicato su “Journal of Hospital </a:t>
            </a:r>
            <a:r>
              <a:rPr lang="it-IT" sz="2000" dirty="0" err="1">
                <a:solidFill>
                  <a:schemeClr val="tx1">
                    <a:lumMod val="85000"/>
                    <a:lumOff val="15000"/>
                  </a:schemeClr>
                </a:solidFill>
                <a:ea typeface="Calibri" panose="020F0502020204030204" pitchFamily="34" charset="0"/>
                <a:cs typeface="Times New Roman" panose="02020603050405020304" pitchFamily="18" charset="0"/>
              </a:rPr>
              <a:t>Infection</a:t>
            </a:r>
            <a:r>
              <a:rPr lang="it-IT" sz="2000" dirty="0">
                <a:solidFill>
                  <a:schemeClr val="tx1">
                    <a:lumMod val="85000"/>
                    <a:lumOff val="15000"/>
                  </a:schemeClr>
                </a:solidFill>
                <a:ea typeface="Calibri" panose="020F0502020204030204" pitchFamily="34" charset="0"/>
                <a:cs typeface="Times New Roman" panose="02020603050405020304" pitchFamily="18" charset="0"/>
              </a:rPr>
              <a:t>”). Per ottenere un’inattivazione termica occorrono almeno 70°C per 30 minuti.</a:t>
            </a:r>
          </a:p>
          <a:p>
            <a:pPr algn="just">
              <a:lnSpc>
                <a:spcPct val="107000"/>
              </a:lnSpc>
              <a:spcAft>
                <a:spcPts val="800"/>
              </a:spcAft>
            </a:pPr>
            <a:r>
              <a:rPr lang="it-IT" sz="2000" dirty="0">
                <a:solidFill>
                  <a:schemeClr val="tx1">
                    <a:lumMod val="85000"/>
                    <a:lumOff val="15000"/>
                  </a:schemeClr>
                </a:solidFill>
                <a:ea typeface="Calibri" panose="020F0502020204030204" pitchFamily="34" charset="0"/>
                <a:cs typeface="Times New Roman" panose="02020603050405020304" pitchFamily="18" charset="0"/>
              </a:rPr>
              <a:t>Esistono numerosi disinfettanti reperibili facilmente in commercio in grado di inattivarlo: </a:t>
            </a:r>
          </a:p>
          <a:p>
            <a:pPr marL="342900" lvl="0" indent="-342900" algn="just">
              <a:lnSpc>
                <a:spcPct val="107000"/>
              </a:lnSpc>
              <a:spcAft>
                <a:spcPts val="0"/>
              </a:spcAft>
              <a:buFont typeface="Wingdings" panose="05000000000000000000" pitchFamily="2" charset="2"/>
              <a:buChar char=""/>
            </a:pPr>
            <a:r>
              <a:rPr lang="it-IT" sz="2000" dirty="0">
                <a:solidFill>
                  <a:schemeClr val="tx1">
                    <a:lumMod val="85000"/>
                    <a:lumOff val="15000"/>
                  </a:schemeClr>
                </a:solidFill>
                <a:ea typeface="Calibri" panose="020F0502020204030204" pitchFamily="34" charset="0"/>
                <a:cs typeface="Times New Roman" panose="02020603050405020304" pitchFamily="18" charset="0"/>
              </a:rPr>
              <a:t>sapone e detergenti</a:t>
            </a:r>
          </a:p>
          <a:p>
            <a:pPr marL="342900" lvl="0" indent="-342900" algn="just">
              <a:lnSpc>
                <a:spcPct val="107000"/>
              </a:lnSpc>
              <a:spcAft>
                <a:spcPts val="0"/>
              </a:spcAft>
              <a:buFont typeface="Wingdings" panose="05000000000000000000" pitchFamily="2" charset="2"/>
              <a:buChar char=""/>
            </a:pPr>
            <a:r>
              <a:rPr lang="it-IT" sz="2000" dirty="0">
                <a:solidFill>
                  <a:schemeClr val="tx1">
                    <a:lumMod val="85000"/>
                    <a:lumOff val="15000"/>
                  </a:schemeClr>
                </a:solidFill>
                <a:ea typeface="Calibri" panose="020F0502020204030204" pitchFamily="34" charset="0"/>
                <a:cs typeface="Times New Roman" panose="02020603050405020304" pitchFamily="18" charset="0"/>
              </a:rPr>
              <a:t>etanolo al 75%</a:t>
            </a:r>
          </a:p>
          <a:p>
            <a:pPr marL="342900" lvl="0" indent="-342900" algn="just">
              <a:lnSpc>
                <a:spcPct val="107000"/>
              </a:lnSpc>
              <a:spcAft>
                <a:spcPts val="0"/>
              </a:spcAft>
              <a:buFont typeface="Wingdings" panose="05000000000000000000" pitchFamily="2" charset="2"/>
              <a:buChar char=""/>
            </a:pPr>
            <a:r>
              <a:rPr lang="it-IT" sz="2000" dirty="0">
                <a:solidFill>
                  <a:schemeClr val="tx1">
                    <a:lumMod val="85000"/>
                    <a:lumOff val="15000"/>
                  </a:schemeClr>
                </a:solidFill>
                <a:ea typeface="Calibri" panose="020F0502020204030204" pitchFamily="34" charset="0"/>
                <a:cs typeface="Times New Roman" panose="02020603050405020304" pitchFamily="18" charset="0"/>
              </a:rPr>
              <a:t>perossido di idrogeno allo 0,5%</a:t>
            </a:r>
          </a:p>
          <a:p>
            <a:pPr marL="342900" lvl="0" indent="-342900" algn="just">
              <a:lnSpc>
                <a:spcPct val="107000"/>
              </a:lnSpc>
              <a:spcAft>
                <a:spcPts val="0"/>
              </a:spcAft>
              <a:buFont typeface="Wingdings" panose="05000000000000000000" pitchFamily="2" charset="2"/>
              <a:buChar char=""/>
            </a:pPr>
            <a:r>
              <a:rPr lang="it-IT" sz="2000" dirty="0">
                <a:solidFill>
                  <a:schemeClr val="tx1">
                    <a:lumMod val="85000"/>
                    <a:lumOff val="15000"/>
                  </a:schemeClr>
                </a:solidFill>
                <a:ea typeface="Calibri" panose="020F0502020204030204" pitchFamily="34" charset="0"/>
                <a:cs typeface="Times New Roman" panose="02020603050405020304" pitchFamily="18" charset="0"/>
              </a:rPr>
              <a:t>ipoclorito di sodio allo 0,1-0,2% (basta un solo minuto)</a:t>
            </a:r>
          </a:p>
          <a:p>
            <a:pPr marL="342900" lvl="0" indent="-342900" algn="just">
              <a:lnSpc>
                <a:spcPct val="107000"/>
              </a:lnSpc>
              <a:spcAft>
                <a:spcPts val="0"/>
              </a:spcAft>
              <a:buFont typeface="Wingdings" panose="05000000000000000000" pitchFamily="2" charset="2"/>
              <a:buChar char=""/>
            </a:pPr>
            <a:r>
              <a:rPr lang="it-IT" sz="2000" dirty="0">
                <a:solidFill>
                  <a:schemeClr val="tx1">
                    <a:lumMod val="85000"/>
                    <a:lumOff val="15000"/>
                  </a:schemeClr>
                </a:solidFill>
                <a:ea typeface="Calibri" panose="020F0502020204030204" pitchFamily="34" charset="0"/>
                <a:cs typeface="Times New Roman" panose="02020603050405020304" pitchFamily="18" charset="0"/>
              </a:rPr>
              <a:t>cloruro di </a:t>
            </a:r>
            <a:r>
              <a:rPr lang="it-IT" sz="2000" dirty="0" err="1">
                <a:solidFill>
                  <a:schemeClr val="tx1">
                    <a:lumMod val="85000"/>
                    <a:lumOff val="15000"/>
                  </a:schemeClr>
                </a:solidFill>
                <a:ea typeface="Calibri" panose="020F0502020204030204" pitchFamily="34" charset="0"/>
                <a:cs typeface="Times New Roman" panose="02020603050405020304" pitchFamily="18" charset="0"/>
              </a:rPr>
              <a:t>benzalconio</a:t>
            </a:r>
            <a:r>
              <a:rPr lang="it-IT" sz="2000" dirty="0">
                <a:solidFill>
                  <a:schemeClr val="tx1">
                    <a:lumMod val="85000"/>
                    <a:lumOff val="15000"/>
                  </a:schemeClr>
                </a:solidFill>
                <a:ea typeface="Calibri" panose="020F0502020204030204" pitchFamily="34" charset="0"/>
                <a:cs typeface="Times New Roman" panose="02020603050405020304" pitchFamily="18" charset="0"/>
              </a:rPr>
              <a:t> allo 0,05-0,2% (un po’ meno efficace)</a:t>
            </a:r>
          </a:p>
          <a:p>
            <a:pPr marL="342900" lvl="0" indent="-342900" algn="just">
              <a:lnSpc>
                <a:spcPct val="107000"/>
              </a:lnSpc>
              <a:spcAft>
                <a:spcPts val="800"/>
              </a:spcAft>
              <a:buFont typeface="Wingdings" panose="05000000000000000000" pitchFamily="2" charset="2"/>
              <a:buChar char=""/>
            </a:pPr>
            <a:r>
              <a:rPr lang="it-IT" sz="2000" dirty="0" err="1">
                <a:solidFill>
                  <a:schemeClr val="tx1">
                    <a:lumMod val="85000"/>
                    <a:lumOff val="15000"/>
                  </a:schemeClr>
                </a:solidFill>
                <a:ea typeface="Calibri" panose="020F0502020204030204" pitchFamily="34" charset="0"/>
                <a:cs typeface="Times New Roman" panose="02020603050405020304" pitchFamily="18" charset="0"/>
              </a:rPr>
              <a:t>clorexidina</a:t>
            </a:r>
            <a:r>
              <a:rPr lang="it-IT" sz="2000" dirty="0">
                <a:solidFill>
                  <a:schemeClr val="tx1">
                    <a:lumMod val="85000"/>
                    <a:lumOff val="15000"/>
                  </a:schemeClr>
                </a:solidFill>
                <a:ea typeface="Calibri" panose="020F0502020204030204" pitchFamily="34" charset="0"/>
                <a:cs typeface="Times New Roman" panose="02020603050405020304" pitchFamily="18" charset="0"/>
              </a:rPr>
              <a:t> </a:t>
            </a:r>
            <a:r>
              <a:rPr lang="it-IT" sz="2000" dirty="0" err="1">
                <a:solidFill>
                  <a:schemeClr val="tx1">
                    <a:lumMod val="85000"/>
                    <a:lumOff val="15000"/>
                  </a:schemeClr>
                </a:solidFill>
                <a:ea typeface="Calibri" panose="020F0502020204030204" pitchFamily="34" charset="0"/>
                <a:cs typeface="Times New Roman" panose="02020603050405020304" pitchFamily="18" charset="0"/>
              </a:rPr>
              <a:t>digluconato</a:t>
            </a:r>
            <a:r>
              <a:rPr lang="it-IT" sz="2000" dirty="0">
                <a:solidFill>
                  <a:schemeClr val="tx1">
                    <a:lumMod val="85000"/>
                    <a:lumOff val="15000"/>
                  </a:schemeClr>
                </a:solidFill>
                <a:ea typeface="Calibri" panose="020F0502020204030204" pitchFamily="34" charset="0"/>
                <a:cs typeface="Times New Roman" panose="02020603050405020304" pitchFamily="18" charset="0"/>
              </a:rPr>
              <a:t> allo 0,2% (un po’ meno efficace).</a:t>
            </a:r>
          </a:p>
        </p:txBody>
      </p:sp>
      <p:pic>
        <p:nvPicPr>
          <p:cNvPr id="6"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2"/>
            <a:ext cx="9144000" cy="1475695"/>
          </a:xfrm>
          <a:prstGeom prst="rect">
            <a:avLst/>
          </a:prstGeom>
        </p:spPr>
      </p:pic>
      <p:pic>
        <p:nvPicPr>
          <p:cNvPr id="7"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t="83877" b="7914"/>
          <a:stretch/>
        </p:blipFill>
        <p:spPr>
          <a:xfrm>
            <a:off x="0" y="6248400"/>
            <a:ext cx="9144000" cy="609600"/>
          </a:xfrm>
          <a:prstGeom prst="rect">
            <a:avLst/>
          </a:prstGeom>
        </p:spPr>
      </p:pic>
      <p:sp>
        <p:nvSpPr>
          <p:cNvPr id="8" name="Titolo 1">
            <a:extLst>
              <a:ext uri="{FF2B5EF4-FFF2-40B4-BE49-F238E27FC236}">
                <a16:creationId xmlns:a16="http://schemas.microsoft.com/office/drawing/2014/main" xmlns="" id="{5225BC95-9A61-42D6-889E-D19E72BED8CC}"/>
              </a:ext>
            </a:extLst>
          </p:cNvPr>
          <p:cNvSpPr txBox="1">
            <a:spLocks/>
          </p:cNvSpPr>
          <p:nvPr/>
        </p:nvSpPr>
        <p:spPr>
          <a:xfrm>
            <a:off x="171741" y="533489"/>
            <a:ext cx="8265028" cy="668778"/>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100" b="1" dirty="0">
                <a:solidFill>
                  <a:schemeClr val="bg1"/>
                </a:solidFill>
              </a:rPr>
              <a:t>RESISTENZA DEL VIRUS Covid-19 NELL’AMBIENTE </a:t>
            </a:r>
          </a:p>
          <a:p>
            <a:pPr algn="l"/>
            <a:r>
              <a:rPr lang="it-IT" sz="3100" b="1" dirty="0">
                <a:solidFill>
                  <a:schemeClr val="bg1"/>
                </a:solidFill>
              </a:rPr>
              <a:t>ESTERNO E METODI DI INATTIVAZIONE</a:t>
            </a:r>
          </a:p>
        </p:txBody>
      </p:sp>
    </p:spTree>
    <p:extLst>
      <p:ext uri="{BB962C8B-B14F-4D97-AF65-F5344CB8AC3E}">
        <p14:creationId xmlns:p14="http://schemas.microsoft.com/office/powerpoint/2010/main" xmlns="" val="3939508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PULIRE – DISINFETTARE – SANIFICARE :</a:t>
            </a:r>
            <a:endParaRPr lang="it-IT" sz="4000" dirty="0"/>
          </a:p>
        </p:txBody>
      </p:sp>
      <p:sp>
        <p:nvSpPr>
          <p:cNvPr id="3" name="Segnaposto contenuto 2"/>
          <p:cNvSpPr>
            <a:spLocks noGrp="1"/>
          </p:cNvSpPr>
          <p:nvPr>
            <p:ph idx="1"/>
          </p:nvPr>
        </p:nvSpPr>
        <p:spPr/>
        <p:txBody>
          <a:bodyPr/>
          <a:lstStyle/>
          <a:p>
            <a:pPr>
              <a:buNone/>
            </a:pPr>
            <a:endParaRPr lang="it-IT" b="1" dirty="0" smtClean="0"/>
          </a:p>
          <a:p>
            <a:pPr>
              <a:buNone/>
            </a:pPr>
            <a:endParaRPr lang="it-IT" b="1" dirty="0" smtClean="0"/>
          </a:p>
          <a:p>
            <a:pPr>
              <a:buNone/>
            </a:pPr>
            <a:r>
              <a:rPr lang="it-IT" b="1" dirty="0" smtClean="0"/>
              <a:t>FACCIAMO </a:t>
            </a:r>
            <a:r>
              <a:rPr lang="it-IT" b="1" dirty="0" err="1" smtClean="0"/>
              <a:t>CHIAREZZA…</a:t>
            </a:r>
            <a:endParaRPr lang="it-IT" b="1" dirty="0" smtClean="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PULIZIA </a:t>
            </a:r>
            <a:endParaRPr lang="it-IT" dirty="0"/>
          </a:p>
        </p:txBody>
      </p:sp>
      <p:sp>
        <p:nvSpPr>
          <p:cNvPr id="3" name="Segnaposto contenuto 2"/>
          <p:cNvSpPr>
            <a:spLocks noGrp="1"/>
          </p:cNvSpPr>
          <p:nvPr>
            <p:ph idx="1"/>
          </p:nvPr>
        </p:nvSpPr>
        <p:spPr/>
        <p:txBody>
          <a:bodyPr/>
          <a:lstStyle/>
          <a:p>
            <a:endParaRPr lang="it-IT" dirty="0" smtClean="0"/>
          </a:p>
          <a:p>
            <a:pPr>
              <a:buNone/>
            </a:pPr>
            <a:r>
              <a:rPr lang="it-IT" sz="3200" dirty="0" smtClean="0"/>
              <a:t>Si intende tutte quelle operazioni finalizzate a rimuovere polveri,sporcizie, corpi estranei da superfici, oggetti e ambienti.</a:t>
            </a:r>
            <a:endParaRPr lang="it-IT" sz="3200"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DISINFEZIONE</a:t>
            </a:r>
            <a:endParaRPr lang="it-IT" dirty="0"/>
          </a:p>
        </p:txBody>
      </p:sp>
      <p:sp>
        <p:nvSpPr>
          <p:cNvPr id="3" name="Segnaposto contenuto 2"/>
          <p:cNvSpPr>
            <a:spLocks noGrp="1"/>
          </p:cNvSpPr>
          <p:nvPr>
            <p:ph idx="1"/>
          </p:nvPr>
        </p:nvSpPr>
        <p:spPr/>
        <p:txBody>
          <a:bodyPr/>
          <a:lstStyle/>
          <a:p>
            <a:pPr>
              <a:buNone/>
            </a:pPr>
            <a:r>
              <a:rPr lang="it-IT" sz="3200" dirty="0" smtClean="0"/>
              <a:t>Consiste nell’insieme di procedimenti utili a distruggere o inattivare microrganismi patogeni utilizzando agenti disinfettanti quasi sempre di natura chimica o fisica          ( calore) che sono in grado di distruggere o inattivare il carico microbiologico presenti su oggetti e superfici da trattare.</a:t>
            </a:r>
          </a:p>
          <a:p>
            <a:pPr>
              <a:buNone/>
            </a:pPr>
            <a:endParaRPr lang="it-IT" sz="3200" dirty="0" smtClean="0"/>
          </a:p>
          <a:p>
            <a:pPr>
              <a:buNone/>
            </a:pPr>
            <a:endParaRPr lang="it-IT" sz="3200"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SANIFICAZIONE</a:t>
            </a:r>
            <a:endParaRPr lang="it-IT" dirty="0"/>
          </a:p>
        </p:txBody>
      </p:sp>
      <p:sp>
        <p:nvSpPr>
          <p:cNvPr id="3" name="Segnaposto contenuto 2"/>
          <p:cNvSpPr>
            <a:spLocks noGrp="1"/>
          </p:cNvSpPr>
          <p:nvPr>
            <p:ph idx="1"/>
          </p:nvPr>
        </p:nvSpPr>
        <p:spPr/>
        <p:txBody>
          <a:bodyPr>
            <a:normAutofit lnSpcReduction="10000"/>
          </a:bodyPr>
          <a:lstStyle/>
          <a:p>
            <a:pPr>
              <a:buNone/>
            </a:pPr>
            <a:r>
              <a:rPr lang="it-IT" dirty="0" smtClean="0"/>
              <a:t>Intervento mirato ad eliminare alla base qualsiasi batterio ed agente contaminante che con le comuni pulizie non si riescono a rimuovere. </a:t>
            </a:r>
          </a:p>
          <a:p>
            <a:pPr>
              <a:buNone/>
            </a:pPr>
            <a:r>
              <a:rPr lang="it-IT" dirty="0" smtClean="0"/>
              <a:t>La sanificazione si attua avvalendosi di prodotti chimici detergenti per riportare il carico microbico entro standard di igiene accettabili e ottimali, la sanificazione deve comunque essere preceduta dalla pulizia.</a:t>
            </a:r>
          </a:p>
          <a:p>
            <a:pPr>
              <a:buNone/>
            </a:pPr>
            <a:r>
              <a:rPr lang="it-IT" dirty="0" smtClean="0"/>
              <a:t>Per ottenere la sanificazione di un ambiente devono essere utilizzati prodotti specifici dedicati alla detersione profonda.</a:t>
            </a:r>
          </a:p>
        </p:txBody>
      </p:sp>
      <p:sp>
        <p:nvSpPr>
          <p:cNvPr id="5" name="Segnaposto numero diapositiva 4"/>
          <p:cNvSpPr>
            <a:spLocks noGrp="1"/>
          </p:cNvSpPr>
          <p:nvPr>
            <p:ph type="sldNum" sz="quarter" idx="12"/>
          </p:nvPr>
        </p:nvSpPr>
        <p:spPr/>
        <p:txBody>
          <a:bodyPr/>
          <a:lstStyle/>
          <a:p>
            <a:fld id="{E30DC44B-4C39-F746-B001-3C47C9A4A06C}"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COVID – 19 </a:t>
            </a:r>
            <a:br>
              <a:rPr lang="it-IT" dirty="0" smtClean="0"/>
            </a:br>
            <a:r>
              <a:rPr lang="it-IT" dirty="0" smtClean="0"/>
              <a:t>    DISINFETTANTI E DETERGENTI </a:t>
            </a:r>
            <a:endParaRPr lang="it-IT" dirty="0"/>
          </a:p>
        </p:txBody>
      </p:sp>
      <p:sp>
        <p:nvSpPr>
          <p:cNvPr id="3" name="Segnaposto contenuto 2"/>
          <p:cNvSpPr>
            <a:spLocks noGrp="1"/>
          </p:cNvSpPr>
          <p:nvPr>
            <p:ph idx="1"/>
          </p:nvPr>
        </p:nvSpPr>
        <p:spPr/>
        <p:txBody>
          <a:bodyPr/>
          <a:lstStyle/>
          <a:p>
            <a:pPr>
              <a:buNone/>
            </a:pPr>
            <a:r>
              <a:rPr lang="it-IT" dirty="0" smtClean="0"/>
              <a:t>Modalità d’uso : </a:t>
            </a:r>
          </a:p>
          <a:p>
            <a:pPr>
              <a:buNone/>
            </a:pPr>
            <a:r>
              <a:rPr lang="it-IT" b="1" dirty="0" smtClean="0"/>
              <a:t>PULIZIA MANI E CUTE </a:t>
            </a:r>
          </a:p>
          <a:p>
            <a:pPr>
              <a:buNone/>
            </a:pPr>
            <a:r>
              <a:rPr lang="it-IT" dirty="0" smtClean="0"/>
              <a:t>Acqua e sapone per 40-60 sec, avendo cura di strofinare bene in ogni parte ( dita, dorso, palmo, unghie senza dimenticare i polsi)</a:t>
            </a:r>
            <a:endParaRPr lang="it-IT"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COVID – 19 </a:t>
            </a:r>
            <a:br>
              <a:rPr lang="it-IT" dirty="0" smtClean="0"/>
            </a:br>
            <a:r>
              <a:rPr lang="it-IT" dirty="0" smtClean="0"/>
              <a:t>    DISINFETTANTI E DETERGENTI </a:t>
            </a:r>
            <a:endParaRPr lang="it-IT" dirty="0"/>
          </a:p>
        </p:txBody>
      </p:sp>
      <p:sp>
        <p:nvSpPr>
          <p:cNvPr id="3" name="Segnaposto contenuto 2"/>
          <p:cNvSpPr>
            <a:spLocks noGrp="1"/>
          </p:cNvSpPr>
          <p:nvPr>
            <p:ph idx="1"/>
          </p:nvPr>
        </p:nvSpPr>
        <p:spPr/>
        <p:txBody>
          <a:bodyPr/>
          <a:lstStyle/>
          <a:p>
            <a:pPr>
              <a:buNone/>
            </a:pPr>
            <a:r>
              <a:rPr lang="it-IT" b="1" dirty="0" smtClean="0"/>
              <a:t>PULIZIA </a:t>
            </a:r>
            <a:r>
              <a:rPr lang="it-IT" b="1" dirty="0" err="1" smtClean="0"/>
              <a:t>DI</a:t>
            </a:r>
            <a:r>
              <a:rPr lang="it-IT" b="1" dirty="0" smtClean="0"/>
              <a:t> SUPERFICI E PAVIMENTI</a:t>
            </a:r>
          </a:p>
          <a:p>
            <a:pPr>
              <a:buNone/>
            </a:pPr>
            <a:r>
              <a:rPr lang="it-IT" dirty="0" smtClean="0"/>
              <a:t>Per disinfettare le superfici, tavoli, maniglie, porte ecc.</a:t>
            </a:r>
          </a:p>
          <a:p>
            <a:pPr>
              <a:buNone/>
            </a:pPr>
            <a:r>
              <a:rPr lang="it-IT" dirty="0" smtClean="0"/>
              <a:t>Disinfettanti a base alcolica, sia prodotti a base di cloro, esempio  : ipoclorito di sodio</a:t>
            </a:r>
          </a:p>
          <a:p>
            <a:pPr>
              <a:buNone/>
            </a:pPr>
            <a:r>
              <a:rPr lang="it-IT" b="1" dirty="0" smtClean="0"/>
              <a:t>Disinfezione pavimenti </a:t>
            </a:r>
            <a:r>
              <a:rPr lang="it-IT" dirty="0" smtClean="0"/>
              <a:t>: si possono usare prodotti a base di cloro attivo con diluizione dello 0,1 %</a:t>
            </a:r>
          </a:p>
          <a:p>
            <a:pPr>
              <a:buNone/>
            </a:pPr>
            <a:r>
              <a:rPr lang="it-IT" dirty="0" smtClean="0"/>
              <a:t>Tra i prodotti in commercio troviamo : comune candeggina o varechina che in commercio si trova al 5-10% di contenuto in cloro, tale prodotto va diluito in giusta percentuale con l’acqua.  </a:t>
            </a:r>
            <a:endParaRPr lang="it-IT"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GESTIONE </a:t>
            </a:r>
            <a:r>
              <a:rPr lang="it-IT" sz="3200" dirty="0" err="1" smtClean="0"/>
              <a:t>DI</a:t>
            </a:r>
            <a:r>
              <a:rPr lang="it-IT" sz="3200" dirty="0" smtClean="0"/>
              <a:t> CASIO FOCOLAIO </a:t>
            </a:r>
            <a:r>
              <a:rPr lang="it-IT" sz="3200" dirty="0" err="1" smtClean="0"/>
              <a:t>DI</a:t>
            </a:r>
            <a:r>
              <a:rPr lang="it-IT" sz="3200" dirty="0" smtClean="0"/>
              <a:t> SARS-COVID-19</a:t>
            </a:r>
            <a:endParaRPr lang="it-IT" sz="3200" dirty="0"/>
          </a:p>
        </p:txBody>
      </p:sp>
      <p:sp>
        <p:nvSpPr>
          <p:cNvPr id="3" name="Segnaposto contenuto 2"/>
          <p:cNvSpPr>
            <a:spLocks noGrp="1"/>
          </p:cNvSpPr>
          <p:nvPr>
            <p:ph idx="1"/>
          </p:nvPr>
        </p:nvSpPr>
        <p:spPr/>
        <p:txBody>
          <a:bodyPr/>
          <a:lstStyle/>
          <a:p>
            <a:r>
              <a:rPr lang="it-IT" dirty="0" smtClean="0"/>
              <a:t>AZIONE </a:t>
            </a:r>
            <a:r>
              <a:rPr lang="it-IT" dirty="0" err="1" smtClean="0"/>
              <a:t>DI</a:t>
            </a:r>
            <a:r>
              <a:rPr lang="it-IT" dirty="0" smtClean="0"/>
              <a:t> SORVEGLIANZA SCOLASTICA</a:t>
            </a:r>
          </a:p>
          <a:p>
            <a:r>
              <a:rPr lang="it-IT" dirty="0" smtClean="0"/>
              <a:t>REFERENTE SCOLASTICO COVID</a:t>
            </a:r>
          </a:p>
          <a:p>
            <a:r>
              <a:rPr lang="it-IT" dirty="0" err="1" smtClean="0"/>
              <a:t>DdP</a:t>
            </a:r>
            <a:r>
              <a:rPr lang="it-IT" dirty="0" smtClean="0"/>
              <a:t> DIPARTIMENTO </a:t>
            </a:r>
            <a:r>
              <a:rPr lang="it-IT" dirty="0" err="1" smtClean="0"/>
              <a:t>DI</a:t>
            </a:r>
            <a:r>
              <a:rPr lang="it-IT" dirty="0" smtClean="0"/>
              <a:t> PREVENZIONE ASL</a:t>
            </a:r>
          </a:p>
          <a:p>
            <a:r>
              <a:rPr lang="it-IT" dirty="0" smtClean="0"/>
              <a:t>MEDICO </a:t>
            </a:r>
            <a:r>
              <a:rPr lang="it-IT" dirty="0" err="1" smtClean="0"/>
              <a:t>DI</a:t>
            </a:r>
            <a:r>
              <a:rPr lang="it-IT" dirty="0" smtClean="0"/>
              <a:t> BASE</a:t>
            </a:r>
          </a:p>
          <a:p>
            <a:r>
              <a:rPr lang="it-IT" dirty="0" smtClean="0"/>
              <a:t>PEDIATRA</a:t>
            </a:r>
          </a:p>
          <a:p>
            <a:r>
              <a:rPr lang="it-IT" dirty="0" smtClean="0"/>
              <a:t>MEDICO COMPETENTE</a:t>
            </a:r>
            <a:endParaRPr lang="it-IT"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normAutofit/>
          </a:bodyPr>
          <a:lstStyle/>
          <a:p>
            <a:r>
              <a:rPr lang="it-IT" sz="2800" dirty="0" smtClean="0"/>
              <a:t>REFERENTE SCOLASTICO COVID-19</a:t>
            </a:r>
            <a:endParaRPr lang="it-IT" sz="2800" dirty="0"/>
          </a:p>
        </p:txBody>
      </p:sp>
      <p:sp>
        <p:nvSpPr>
          <p:cNvPr id="11" name="Segnaposto contenuto 10"/>
          <p:cNvSpPr>
            <a:spLocks noGrp="1"/>
          </p:cNvSpPr>
          <p:nvPr>
            <p:ph idx="1"/>
          </p:nvPr>
        </p:nvSpPr>
        <p:spPr/>
        <p:txBody>
          <a:bodyPr>
            <a:normAutofit fontScale="92500" lnSpcReduction="10000"/>
          </a:bodyPr>
          <a:lstStyle/>
          <a:p>
            <a:r>
              <a:rPr lang="it-IT" dirty="0" smtClean="0"/>
              <a:t>VIENE NOMINATO DAL DIRIGENTE SCOLASTICO</a:t>
            </a:r>
          </a:p>
          <a:p>
            <a:r>
              <a:rPr lang="it-IT" dirty="0" smtClean="0"/>
              <a:t>PUO’ ESSERE NOMINATA QUALSIASI OPERATORE SCOLASTICO INSEGNANTE O PERSONALE ATA</a:t>
            </a:r>
          </a:p>
          <a:p>
            <a:r>
              <a:rPr lang="it-IT" dirty="0" smtClean="0"/>
              <a:t>COLLABORA CON IL </a:t>
            </a:r>
            <a:r>
              <a:rPr lang="it-IT" dirty="0" err="1" smtClean="0"/>
              <a:t>DdP</a:t>
            </a:r>
            <a:r>
              <a:rPr lang="it-IT" dirty="0" smtClean="0"/>
              <a:t> ASL</a:t>
            </a:r>
          </a:p>
          <a:p>
            <a:pPr>
              <a:buNone/>
            </a:pPr>
            <a:r>
              <a:rPr lang="it-IT" dirty="0" smtClean="0"/>
              <a:t> SEGNALAZIONI </a:t>
            </a:r>
            <a:r>
              <a:rPr lang="it-IT" dirty="0" err="1" smtClean="0"/>
              <a:t>DI</a:t>
            </a:r>
            <a:r>
              <a:rPr lang="it-IT" dirty="0" smtClean="0"/>
              <a:t> CASI SOSPETTI </a:t>
            </a:r>
          </a:p>
          <a:p>
            <a:pPr>
              <a:buNone/>
            </a:pPr>
            <a:r>
              <a:rPr lang="it-IT" dirty="0" smtClean="0"/>
              <a:t> FORNISCE NOMINATIVI  </a:t>
            </a:r>
            <a:r>
              <a:rPr lang="it-IT" dirty="0" err="1" smtClean="0"/>
              <a:t>DI</a:t>
            </a:r>
            <a:r>
              <a:rPr lang="it-IT" dirty="0" smtClean="0"/>
              <a:t> CONTATTI AVUTI TRA CASO SOSPETTO E ALTRI.</a:t>
            </a:r>
          </a:p>
          <a:p>
            <a:pPr>
              <a:buNone/>
            </a:pPr>
            <a:r>
              <a:rPr lang="it-IT" dirty="0" smtClean="0"/>
              <a:t>VALUTAZIONE E SEGNALAZIONE IN CASO </a:t>
            </a:r>
            <a:r>
              <a:rPr lang="it-IT" dirty="0" err="1" smtClean="0"/>
              <a:t>DI</a:t>
            </a:r>
            <a:r>
              <a:rPr lang="it-IT" dirty="0" smtClean="0"/>
              <a:t> ASSENZE </a:t>
            </a:r>
            <a:r>
              <a:rPr lang="it-IT" dirty="0" err="1" smtClean="0"/>
              <a:t>DI</a:t>
            </a:r>
            <a:r>
              <a:rPr lang="it-IT" dirty="0" smtClean="0"/>
              <a:t> UN NUMERO ELEVATO </a:t>
            </a:r>
            <a:r>
              <a:rPr lang="it-IT" dirty="0" err="1" smtClean="0"/>
              <a:t>DI</a:t>
            </a:r>
            <a:r>
              <a:rPr lang="it-IT" dirty="0" smtClean="0"/>
              <a:t> ALUNNI IN UNA CLASSE</a:t>
            </a:r>
          </a:p>
          <a:p>
            <a:pPr>
              <a:buNone/>
            </a:pPr>
            <a:endParaRPr lang="it-IT" dirty="0" smtClean="0"/>
          </a:p>
          <a:p>
            <a:r>
              <a:rPr lang="it-IT" dirty="0" smtClean="0"/>
              <a:t> </a:t>
            </a:r>
            <a:endParaRPr lang="it-IT"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51B4A887-FC72-4C40-84E8-2F06E3CE0799}"/>
              </a:ext>
            </a:extLst>
          </p:cNvPr>
          <p:cNvSpPr/>
          <p:nvPr/>
        </p:nvSpPr>
        <p:spPr>
          <a:xfrm>
            <a:off x="1008237" y="1667354"/>
            <a:ext cx="7206615" cy="5632311"/>
          </a:xfrm>
          <a:prstGeom prst="rect">
            <a:avLst/>
          </a:prstGeom>
        </p:spPr>
        <p:txBody>
          <a:bodyPr wrap="square">
            <a:spAutoFit/>
          </a:bodyPr>
          <a:lstStyle/>
          <a:p>
            <a:pPr algn="just">
              <a:lnSpc>
                <a:spcPct val="150000"/>
              </a:lnSpc>
              <a:spcAft>
                <a:spcPts val="800"/>
              </a:spcAft>
            </a:pPr>
            <a:r>
              <a:rPr lang="it-IT" sz="2400" dirty="0">
                <a:solidFill>
                  <a:schemeClr val="tx1">
                    <a:lumMod val="85000"/>
                    <a:lumOff val="15000"/>
                  </a:schemeClr>
                </a:solidFill>
                <a:ea typeface="Calibri" panose="020F0502020204030204" pitchFamily="34" charset="0"/>
                <a:cs typeface="Times New Roman" panose="02020603050405020304" pitchFamily="18" charset="0"/>
              </a:rPr>
              <a:t>Il 31 dicembre 2019 le autorità cinesi hanno segnalato un focolaio di polmonite da cause ignote nella città di Wuhan (Provincia di </a:t>
            </a:r>
            <a:r>
              <a:rPr lang="it-IT" sz="2400" dirty="0" err="1">
                <a:solidFill>
                  <a:schemeClr val="tx1">
                    <a:lumMod val="85000"/>
                    <a:lumOff val="15000"/>
                  </a:schemeClr>
                </a:solidFill>
                <a:ea typeface="Calibri" panose="020F0502020204030204" pitchFamily="34" charset="0"/>
                <a:cs typeface="Times New Roman" panose="02020603050405020304" pitchFamily="18" charset="0"/>
              </a:rPr>
              <a:t>Hubei</a:t>
            </a:r>
            <a:r>
              <a:rPr lang="it-IT" sz="2400" dirty="0">
                <a:solidFill>
                  <a:schemeClr val="tx1">
                    <a:lumMod val="85000"/>
                    <a:lumOff val="15000"/>
                  </a:schemeClr>
                </a:solidFill>
                <a:ea typeface="Calibri" panose="020F0502020204030204" pitchFamily="34" charset="0"/>
                <a:cs typeface="Times New Roman" panose="02020603050405020304" pitchFamily="18" charset="0"/>
              </a:rPr>
              <a:t>). Il 9 gennaio l’agente è stato tipizzato geneticamente. Si tratta di un nuovo coronavirus inizialmente denominato 2019-nCoV. Il 30 gennaio è stata dichiarata l’emergenza sanitaria internazionale. Il 2 febbraio il virus è stato isolato in Italia, per la prima volta in Europa e il 12 febbraio l’OMS ha attribuito un nome definitivo al medesimo: Covid-19.</a:t>
            </a:r>
          </a:p>
        </p:txBody>
      </p:sp>
      <p:pic>
        <p:nvPicPr>
          <p:cNvPr id="6"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0"/>
            <a:ext cx="9144000" cy="1475695"/>
          </a:xfrm>
          <a:prstGeom prst="rect">
            <a:avLst/>
          </a:prstGeom>
        </p:spPr>
      </p:pic>
      <p:pic>
        <p:nvPicPr>
          <p:cNvPr id="7"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t="83877" b="7914"/>
          <a:stretch/>
        </p:blipFill>
        <p:spPr>
          <a:xfrm>
            <a:off x="0" y="6248400"/>
            <a:ext cx="9144000" cy="609600"/>
          </a:xfrm>
          <a:prstGeom prst="rect">
            <a:avLst/>
          </a:prstGeom>
        </p:spPr>
      </p:pic>
      <p:sp>
        <p:nvSpPr>
          <p:cNvPr id="8" name="Titolo 1">
            <a:extLst>
              <a:ext uri="{FF2B5EF4-FFF2-40B4-BE49-F238E27FC236}">
                <a16:creationId xmlns:a16="http://schemas.microsoft.com/office/drawing/2014/main" xmlns="" id="{5225BC95-9A61-42D6-889E-D19E72BED8CC}"/>
              </a:ext>
            </a:extLst>
          </p:cNvPr>
          <p:cNvSpPr txBox="1">
            <a:spLocks/>
          </p:cNvSpPr>
          <p:nvPr/>
        </p:nvSpPr>
        <p:spPr>
          <a:xfrm>
            <a:off x="263181" y="211688"/>
            <a:ext cx="8265028" cy="1128518"/>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400" b="1" dirty="0">
                <a:solidFill>
                  <a:schemeClr val="bg1"/>
                </a:solidFill>
              </a:rPr>
              <a:t>ORIGINE DELLA NUOVA EMERGENZA </a:t>
            </a:r>
            <a:r>
              <a:rPr lang="it-IT" sz="3200" b="1" dirty="0">
                <a:solidFill>
                  <a:schemeClr val="bg1"/>
                </a:solidFill>
              </a:rPr>
              <a:t>INFETTIVA</a:t>
            </a:r>
          </a:p>
          <a:p>
            <a:pPr algn="l"/>
            <a:r>
              <a:rPr lang="it-IT" sz="3200" b="1" dirty="0">
                <a:solidFill>
                  <a:schemeClr val="bg1"/>
                </a:solidFill>
              </a:rPr>
              <a:t>CHE HA COLPITO LA CINA</a:t>
            </a:r>
          </a:p>
        </p:txBody>
      </p:sp>
    </p:spTree>
    <p:extLst>
      <p:ext uri="{BB962C8B-B14F-4D97-AF65-F5344CB8AC3E}">
        <p14:creationId xmlns:p14="http://schemas.microsoft.com/office/powerpoint/2010/main" xmlns="" val="291444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GESTIONE </a:t>
            </a:r>
            <a:r>
              <a:rPr lang="it-IT" sz="2800" dirty="0" err="1" smtClean="0"/>
              <a:t>DI</a:t>
            </a:r>
            <a:r>
              <a:rPr lang="it-IT" sz="2800" dirty="0" smtClean="0"/>
              <a:t> CASI O FOCOLAI </a:t>
            </a:r>
            <a:r>
              <a:rPr lang="it-IT" sz="2800" dirty="0" err="1" smtClean="0"/>
              <a:t>DI</a:t>
            </a:r>
            <a:r>
              <a:rPr lang="it-IT" sz="2800" dirty="0" smtClean="0"/>
              <a:t> SARS-COVID-19</a:t>
            </a:r>
            <a:endParaRPr lang="it-IT" sz="2800" dirty="0"/>
          </a:p>
        </p:txBody>
      </p:sp>
      <p:sp>
        <p:nvSpPr>
          <p:cNvPr id="3" name="Segnaposto contenuto 2"/>
          <p:cNvSpPr>
            <a:spLocks noGrp="1"/>
          </p:cNvSpPr>
          <p:nvPr>
            <p:ph idx="1"/>
          </p:nvPr>
        </p:nvSpPr>
        <p:spPr/>
        <p:txBody>
          <a:bodyPr/>
          <a:lstStyle/>
          <a:p>
            <a:r>
              <a:rPr lang="it-IT" dirty="0" smtClean="0"/>
              <a:t>SEDE PROPRIO DOMICILIO</a:t>
            </a:r>
          </a:p>
          <a:p>
            <a:r>
              <a:rPr lang="it-IT" dirty="0" smtClean="0"/>
              <a:t>NEL CASO IN CUI UN ALUNNO PRESENTI UN AUMENTO DELLA TEMPERATURA CORPOREA AL </a:t>
            </a:r>
            <a:r>
              <a:rPr lang="it-IT" dirty="0" err="1" smtClean="0"/>
              <a:t>DI</a:t>
            </a:r>
            <a:r>
              <a:rPr lang="it-IT" dirty="0" smtClean="0"/>
              <a:t> SOPRA </a:t>
            </a:r>
            <a:r>
              <a:rPr lang="it-IT" dirty="0" err="1" smtClean="0"/>
              <a:t>DI</a:t>
            </a:r>
            <a:r>
              <a:rPr lang="it-IT" dirty="0" smtClean="0"/>
              <a:t> 37,5 OUN SINTOMO COMPATIBILE CON COVID -19 </a:t>
            </a:r>
          </a:p>
          <a:p>
            <a:r>
              <a:rPr lang="it-IT" dirty="0" smtClean="0"/>
              <a:t>NEL CASO IN CUI OPERATORE SCOLASTICO (ATA</a:t>
            </a:r>
          </a:p>
          <a:p>
            <a:pPr>
              <a:buNone/>
            </a:pPr>
            <a:r>
              <a:rPr lang="it-IT" dirty="0" smtClean="0"/>
              <a:t>  INSEGNANTE)PRESENTA IL QUADRO CLINICO SUDDETTO)</a:t>
            </a:r>
            <a:endParaRPr lang="it-IT"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p:txBody>
          <a:bodyPr>
            <a:normAutofit/>
          </a:bodyPr>
          <a:lstStyle/>
          <a:p>
            <a:r>
              <a:rPr lang="it-IT" sz="2800" dirty="0" smtClean="0"/>
              <a:t>GESTIONE </a:t>
            </a:r>
            <a:r>
              <a:rPr lang="it-IT" sz="2800" dirty="0" err="1" smtClean="0"/>
              <a:t>DI</a:t>
            </a:r>
            <a:r>
              <a:rPr lang="it-IT" sz="2800" dirty="0" smtClean="0"/>
              <a:t> CASI O FOCOLAI </a:t>
            </a:r>
            <a:r>
              <a:rPr lang="it-IT" sz="2800" dirty="0" err="1" smtClean="0"/>
              <a:t>DI</a:t>
            </a:r>
            <a:r>
              <a:rPr lang="it-IT" sz="2800" dirty="0" smtClean="0"/>
              <a:t> SARS-CoV-2 NELLE SCUOLE</a:t>
            </a:r>
            <a:endParaRPr lang="it-IT" sz="2800" dirty="0"/>
          </a:p>
        </p:txBody>
      </p:sp>
      <p:sp>
        <p:nvSpPr>
          <p:cNvPr id="13" name="Segnaposto contenuto 12"/>
          <p:cNvSpPr>
            <a:spLocks noGrp="1"/>
          </p:cNvSpPr>
          <p:nvPr>
            <p:ph idx="1"/>
          </p:nvPr>
        </p:nvSpPr>
        <p:spPr/>
        <p:txBody>
          <a:bodyPr/>
          <a:lstStyle/>
          <a:p>
            <a:r>
              <a:rPr lang="it-IT" dirty="0" smtClean="0"/>
              <a:t>SEDE SCOLASTICA</a:t>
            </a:r>
          </a:p>
          <a:p>
            <a:r>
              <a:rPr lang="it-IT" dirty="0" smtClean="0"/>
              <a:t>CASO IN CUI  UN ALUNNO PRESENTI UN AUMENTO DELLA TEMPERATURA CORPOREA AL </a:t>
            </a:r>
            <a:r>
              <a:rPr lang="it-IT" dirty="0" err="1" smtClean="0"/>
              <a:t>DI</a:t>
            </a:r>
            <a:r>
              <a:rPr lang="it-IT" dirty="0" smtClean="0"/>
              <a:t> SOPRA </a:t>
            </a:r>
            <a:r>
              <a:rPr lang="it-IT" dirty="0" err="1" smtClean="0"/>
              <a:t>DI</a:t>
            </a:r>
            <a:r>
              <a:rPr lang="it-IT" dirty="0" smtClean="0"/>
              <a:t> 37,5 O UN SINTOMO COMPATIBILE CON COVID-19</a:t>
            </a:r>
            <a:endParaRPr lang="it-IT"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GESTIONE </a:t>
            </a:r>
            <a:r>
              <a:rPr lang="it-IT" sz="3200" dirty="0" err="1" smtClean="0"/>
              <a:t>DI</a:t>
            </a:r>
            <a:r>
              <a:rPr lang="it-IT" sz="3200" dirty="0" smtClean="0"/>
              <a:t> CASI O FOCOLAI </a:t>
            </a:r>
            <a:r>
              <a:rPr lang="it-IT" sz="3200" dirty="0" err="1" smtClean="0"/>
              <a:t>DI</a:t>
            </a:r>
            <a:r>
              <a:rPr lang="it-IT" sz="3200" dirty="0" smtClean="0"/>
              <a:t> SARS-COVID-19</a:t>
            </a:r>
            <a:endParaRPr lang="it-IT" sz="3200" dirty="0"/>
          </a:p>
        </p:txBody>
      </p:sp>
      <p:sp>
        <p:nvSpPr>
          <p:cNvPr id="3" name="Segnaposto contenuto 2"/>
          <p:cNvSpPr>
            <a:spLocks noGrp="1"/>
          </p:cNvSpPr>
          <p:nvPr>
            <p:ph idx="1"/>
          </p:nvPr>
        </p:nvSpPr>
        <p:spPr/>
        <p:txBody>
          <a:bodyPr/>
          <a:lstStyle/>
          <a:p>
            <a:r>
              <a:rPr lang="it-IT" dirty="0" smtClean="0"/>
              <a:t>SEDE SCOLASTICA</a:t>
            </a:r>
          </a:p>
          <a:p>
            <a:r>
              <a:rPr lang="it-IT" dirty="0" smtClean="0"/>
              <a:t>CASO IN CUI UN OPERATORE SCOLASTICO PRESENTI UN AUMENTO DELLA </a:t>
            </a:r>
            <a:r>
              <a:rPr lang="it-IT" dirty="0" smtClean="0"/>
              <a:t>TEMPERATURA </a:t>
            </a:r>
            <a:r>
              <a:rPr lang="it-IT" dirty="0" smtClean="0"/>
              <a:t>CORPOREA AL </a:t>
            </a:r>
            <a:r>
              <a:rPr lang="it-IT" dirty="0" err="1" smtClean="0"/>
              <a:t>DI</a:t>
            </a:r>
            <a:r>
              <a:rPr lang="it-IT" dirty="0" smtClean="0"/>
              <a:t> SOPRA </a:t>
            </a:r>
            <a:r>
              <a:rPr lang="it-IT" dirty="0" err="1" smtClean="0"/>
              <a:t>DI</a:t>
            </a:r>
            <a:r>
              <a:rPr lang="it-IT" dirty="0" smtClean="0"/>
              <a:t> 37,5 C O UN SINTOMO COMPATIBILE CON COVID-19 .</a:t>
            </a:r>
          </a:p>
          <a:p>
            <a:endParaRPr lang="it-IT" dirty="0" smtClean="0"/>
          </a:p>
          <a:p>
            <a:pPr>
              <a:buNone/>
            </a:pPr>
            <a:endParaRPr lang="it-IT" dirty="0" smtClean="0"/>
          </a:p>
          <a:p>
            <a:pPr>
              <a:buNone/>
            </a:pPr>
            <a:endParaRPr lang="it-IT"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GESTIONE </a:t>
            </a:r>
            <a:r>
              <a:rPr lang="it-IT" sz="2800" dirty="0" err="1" smtClean="0"/>
              <a:t>DI</a:t>
            </a:r>
            <a:r>
              <a:rPr lang="it-IT" sz="2800" dirty="0" smtClean="0"/>
              <a:t> CASI O FOCOLAI </a:t>
            </a:r>
            <a:r>
              <a:rPr lang="it-IT" sz="2800" dirty="0" err="1" smtClean="0"/>
              <a:t>DI</a:t>
            </a:r>
            <a:r>
              <a:rPr lang="it-IT" sz="2800" dirty="0" smtClean="0"/>
              <a:t> SARS-COVID-19</a:t>
            </a:r>
            <a:endParaRPr lang="it-IT" sz="2800" dirty="0"/>
          </a:p>
        </p:txBody>
      </p:sp>
      <p:sp>
        <p:nvSpPr>
          <p:cNvPr id="3" name="Segnaposto contenuto 2"/>
          <p:cNvSpPr>
            <a:spLocks noGrp="1"/>
          </p:cNvSpPr>
          <p:nvPr>
            <p:ph idx="1"/>
          </p:nvPr>
        </p:nvSpPr>
        <p:spPr/>
        <p:txBody>
          <a:bodyPr/>
          <a:lstStyle/>
          <a:p>
            <a:r>
              <a:rPr lang="it-IT" dirty="0" smtClean="0"/>
              <a:t>SEDE PROPRIO DOMICILIO</a:t>
            </a:r>
          </a:p>
          <a:p>
            <a:r>
              <a:rPr lang="it-IT" dirty="0" smtClean="0"/>
              <a:t>NEL CASO IN CUI UN ALUNNO PRESENTI UN AUMENTO DELLA TEMPERATURA CORPOREA AL </a:t>
            </a:r>
            <a:r>
              <a:rPr lang="it-IT" dirty="0" err="1" smtClean="0"/>
              <a:t>DI</a:t>
            </a:r>
            <a:r>
              <a:rPr lang="it-IT" dirty="0" smtClean="0"/>
              <a:t> SOPRA </a:t>
            </a:r>
            <a:r>
              <a:rPr lang="it-IT" dirty="0" err="1" smtClean="0"/>
              <a:t>DI</a:t>
            </a:r>
            <a:r>
              <a:rPr lang="it-IT" dirty="0" smtClean="0"/>
              <a:t> 37,5 OUN SINTOMO COMPATIBILE CON COVID -19 </a:t>
            </a:r>
          </a:p>
          <a:p>
            <a:r>
              <a:rPr lang="it-IT" dirty="0" smtClean="0"/>
              <a:t>NEL CASO IN CUI OPERATORE SCOLASTICO (ATA</a:t>
            </a:r>
          </a:p>
          <a:p>
            <a:pPr>
              <a:buNone/>
            </a:pPr>
            <a:r>
              <a:rPr lang="it-IT" dirty="0" smtClean="0"/>
              <a:t>  INSEGNANTE)PRESENTA IL QUADRO CLINICO SUDDETTO)</a:t>
            </a:r>
            <a:endParaRPr lang="it-IT"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LAVORATORI FRAGILI</a:t>
            </a:r>
            <a:endParaRPr lang="it-IT" dirty="0"/>
          </a:p>
        </p:txBody>
      </p:sp>
      <p:sp>
        <p:nvSpPr>
          <p:cNvPr id="3" name="Segnaposto contenuto 2"/>
          <p:cNvSpPr>
            <a:spLocks noGrp="1"/>
          </p:cNvSpPr>
          <p:nvPr>
            <p:ph idx="1"/>
          </p:nvPr>
        </p:nvSpPr>
        <p:spPr/>
        <p:txBody>
          <a:bodyPr/>
          <a:lstStyle/>
          <a:p>
            <a:endParaRPr lang="it-IT" dirty="0" smtClean="0"/>
          </a:p>
          <a:p>
            <a:r>
              <a:rPr lang="it-IT" dirty="0" smtClean="0"/>
              <a:t>SORVEGLIANZA SANITARIA STRAORDINARIA DA PARTE DEL MEDICO COMPETENTE SU RICHIESTA DEL LAVORATORE</a:t>
            </a:r>
          </a:p>
        </p:txBody>
      </p:sp>
      <p:sp>
        <p:nvSpPr>
          <p:cNvPr id="5" name="Segnaposto numero diapositiva 4"/>
          <p:cNvSpPr>
            <a:spLocks noGrp="1"/>
          </p:cNvSpPr>
          <p:nvPr>
            <p:ph type="sldNum" sz="quarter" idx="12"/>
          </p:nvPr>
        </p:nvSpPr>
        <p:spPr/>
        <p:txBody>
          <a:bodyPr/>
          <a:lstStyle/>
          <a:p>
            <a:fld id="{E30DC44B-4C39-F746-B001-3C47C9A4A06C}"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ALUNNI FRAGILI</a:t>
            </a:r>
            <a:endParaRPr lang="it-IT" dirty="0"/>
          </a:p>
        </p:txBody>
      </p:sp>
      <p:sp>
        <p:nvSpPr>
          <p:cNvPr id="3" name="Segnaposto contenuto 2"/>
          <p:cNvSpPr>
            <a:spLocks noGrp="1"/>
          </p:cNvSpPr>
          <p:nvPr>
            <p:ph idx="1"/>
          </p:nvPr>
        </p:nvSpPr>
        <p:spPr/>
        <p:txBody>
          <a:bodyPr/>
          <a:lstStyle/>
          <a:p>
            <a:r>
              <a:rPr lang="it-IT" dirty="0" smtClean="0"/>
              <a:t>MEDICO </a:t>
            </a:r>
            <a:r>
              <a:rPr lang="it-IT" dirty="0" err="1" smtClean="0"/>
              <a:t>DI</a:t>
            </a:r>
            <a:r>
              <a:rPr lang="it-IT" dirty="0" smtClean="0"/>
              <a:t> MEDICINA GENERALE</a:t>
            </a:r>
          </a:p>
          <a:p>
            <a:r>
              <a:rPr lang="it-IT" dirty="0" smtClean="0"/>
              <a:t>PEDIATRA</a:t>
            </a:r>
          </a:p>
          <a:p>
            <a:r>
              <a:rPr lang="it-IT" dirty="0" smtClean="0"/>
              <a:t>DIPARTIMENTO </a:t>
            </a:r>
            <a:r>
              <a:rPr lang="it-IT" dirty="0" err="1" smtClean="0"/>
              <a:t>DI</a:t>
            </a:r>
            <a:r>
              <a:rPr lang="it-IT" dirty="0" smtClean="0"/>
              <a:t> PREVENZIONE TERRITORIALE</a:t>
            </a:r>
          </a:p>
          <a:p>
            <a:r>
              <a:rPr lang="it-IT" dirty="0" smtClean="0"/>
              <a:t>FAMIGLIA ( SEGNALAZIONE DEL CASO AL DIRIGENTE)</a:t>
            </a:r>
            <a:endParaRPr lang="it-IT"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smtClean="0"/>
              <a:t>EMERGENZA COVIV -19 CORSO </a:t>
            </a:r>
            <a:r>
              <a:rPr lang="it-IT" sz="3600" dirty="0" err="1" smtClean="0"/>
              <a:t>DI</a:t>
            </a:r>
            <a:r>
              <a:rPr lang="it-IT" sz="3600" dirty="0" smtClean="0"/>
              <a:t> FORMAZIONE MISURE </a:t>
            </a:r>
            <a:r>
              <a:rPr lang="it-IT" sz="3600" dirty="0" err="1" smtClean="0"/>
              <a:t>DI</a:t>
            </a:r>
            <a:r>
              <a:rPr lang="it-IT" sz="3600" dirty="0" smtClean="0"/>
              <a:t> PREVENZIONE E COMPORTAMENTI</a:t>
            </a:r>
            <a:endParaRPr lang="it-IT" sz="3600" dirty="0"/>
          </a:p>
        </p:txBody>
      </p:sp>
      <p:sp>
        <p:nvSpPr>
          <p:cNvPr id="3" name="Segnaposto contenuto 2"/>
          <p:cNvSpPr>
            <a:spLocks noGrp="1"/>
          </p:cNvSpPr>
          <p:nvPr>
            <p:ph idx="1"/>
          </p:nvPr>
        </p:nvSpPr>
        <p:spPr/>
        <p:txBody>
          <a:bodyPr/>
          <a:lstStyle/>
          <a:p>
            <a:endParaRPr lang="it-IT" dirty="0" smtClean="0"/>
          </a:p>
          <a:p>
            <a:endParaRPr lang="it-IT" dirty="0" smtClean="0"/>
          </a:p>
          <a:p>
            <a:endParaRPr lang="it-IT" dirty="0" smtClean="0"/>
          </a:p>
          <a:p>
            <a:r>
              <a:rPr lang="it-IT" dirty="0" smtClean="0"/>
              <a:t>                GRAZIE PER L’ ATTENZIONE</a:t>
            </a:r>
            <a:endParaRPr lang="it-IT" dirty="0"/>
          </a:p>
        </p:txBody>
      </p:sp>
      <p:sp>
        <p:nvSpPr>
          <p:cNvPr id="4" name="Segnaposto piè di pagina 3"/>
          <p:cNvSpPr>
            <a:spLocks noGrp="1"/>
          </p:cNvSpPr>
          <p:nvPr>
            <p:ph type="ftr" sz="quarter" idx="11"/>
          </p:nvPr>
        </p:nvSpPr>
        <p:spPr/>
        <p:txBody>
          <a:bodyPr/>
          <a:lstStyle/>
          <a:p>
            <a:r>
              <a:rPr lang="en-US" dirty="0" smtClean="0"/>
              <a:t>o</a:t>
            </a:r>
            <a:endParaRPr lang="en-US" dirty="0"/>
          </a:p>
        </p:txBody>
      </p:sp>
      <p:sp>
        <p:nvSpPr>
          <p:cNvPr id="5" name="Segnaposto numero diapositiva 4"/>
          <p:cNvSpPr>
            <a:spLocks noGrp="1"/>
          </p:cNvSpPr>
          <p:nvPr>
            <p:ph type="sldNum" sz="quarter" idx="12"/>
          </p:nvPr>
        </p:nvSpPr>
        <p:spPr/>
        <p:txBody>
          <a:bodyPr/>
          <a:lstStyle/>
          <a:p>
            <a:fld id="{E30DC44B-4C39-F746-B001-3C47C9A4A06C}" type="slidenum">
              <a:rPr lang="en-US" smtClean="0"/>
              <a:pPr/>
              <a:t>66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4D9E047E-883F-4089-A608-A9465B7029C0}"/>
              </a:ext>
            </a:extLst>
          </p:cNvPr>
          <p:cNvSpPr/>
          <p:nvPr/>
        </p:nvSpPr>
        <p:spPr>
          <a:xfrm>
            <a:off x="616506" y="1475697"/>
            <a:ext cx="7910989" cy="5632311"/>
          </a:xfrm>
          <a:prstGeom prst="rect">
            <a:avLst/>
          </a:prstGeom>
        </p:spPr>
        <p:txBody>
          <a:bodyPr wrap="square">
            <a:spAutoFit/>
          </a:bodyPr>
          <a:lstStyle/>
          <a:p>
            <a:pPr algn="just">
              <a:lnSpc>
                <a:spcPct val="150000"/>
              </a:lnSpc>
              <a:spcAft>
                <a:spcPts val="800"/>
              </a:spcAft>
            </a:pPr>
            <a:r>
              <a:rPr lang="it-IT" sz="2400" dirty="0">
                <a:solidFill>
                  <a:schemeClr val="tx1">
                    <a:lumMod val="85000"/>
                    <a:lumOff val="15000"/>
                  </a:schemeClr>
                </a:solidFill>
                <a:ea typeface="Calibri" panose="020F0502020204030204" pitchFamily="34" charset="0"/>
                <a:cs typeface="Times New Roman" panose="02020603050405020304" pitchFamily="18" charset="0"/>
              </a:rPr>
              <a:t>Pare che a portare il nuovo virus nel mercato di pesce di Wuhan sia stata una persona, probabilmente un mercante (precedentemente infettatosi) che si era recato al suddetto mercato (possibile caso 0 - The Lancet). Le informazioni disponibili, conseguenti a studi di biologia molecolare, suggeriscono che il virus abbia preso origine dalla ricombinazione tra un coronavirus dei pipistrelli ed un coronavirus dei serpenti. Probabilmente il nuovo virus ha ancora fatto un passaggio su altri mammiferi, prima di adattarsi all’uomo. </a:t>
            </a:r>
          </a:p>
        </p:txBody>
      </p:sp>
      <p:pic>
        <p:nvPicPr>
          <p:cNvPr id="5" name="Segnaposto immagine 7">
            <a:extLst>
              <a:ext uri="{FF2B5EF4-FFF2-40B4-BE49-F238E27FC236}">
                <a16:creationId xmlns:a16="http://schemas.microsoft.com/office/drawing/2014/main" xmlns="" id="{0A756A3F-0F08-4577-8E72-1E643EFB097C}"/>
              </a:ext>
            </a:extLst>
          </p:cNvPr>
          <p:cNvPicPr>
            <a:picLocks noChangeAspect="1"/>
          </p:cNvPicPr>
          <p:nvPr/>
        </p:nvPicPr>
        <p:blipFill rotWithShape="1">
          <a:blip r:embed="rId2"/>
          <a:srcRect b="80128"/>
          <a:stretch/>
        </p:blipFill>
        <p:spPr>
          <a:xfrm rot="10800000">
            <a:off x="0" y="1"/>
            <a:ext cx="9144000" cy="1475695"/>
          </a:xfrm>
          <a:prstGeom prst="rect">
            <a:avLst/>
          </a:prstGeom>
        </p:spPr>
      </p:pic>
      <p:sp>
        <p:nvSpPr>
          <p:cNvPr id="7" name="Titolo 1">
            <a:extLst>
              <a:ext uri="{FF2B5EF4-FFF2-40B4-BE49-F238E27FC236}">
                <a16:creationId xmlns:a16="http://schemas.microsoft.com/office/drawing/2014/main" xmlns="" id="{5225BC95-9A61-42D6-889E-D19E72BED8CC}"/>
              </a:ext>
            </a:extLst>
          </p:cNvPr>
          <p:cNvSpPr txBox="1">
            <a:spLocks/>
          </p:cNvSpPr>
          <p:nvPr/>
        </p:nvSpPr>
        <p:spPr>
          <a:xfrm>
            <a:off x="262467" y="0"/>
            <a:ext cx="8265028" cy="1128518"/>
          </a:xfrm>
          <a:prstGeom prst="rect">
            <a:avLst/>
          </a:prstGeom>
          <a:effectLst>
            <a:reflection endPos="0" dir="5400000" sy="-100000" algn="bl" rotWithShape="0"/>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200" b="1" dirty="0">
                <a:solidFill>
                  <a:schemeClr val="bg1"/>
                </a:solidFill>
              </a:rPr>
              <a:t>IPOTESI SULL’ORIGINE ANIMALE DI Covid-19 </a:t>
            </a:r>
          </a:p>
          <a:p>
            <a:pPr algn="l"/>
            <a:r>
              <a:rPr lang="it-IT" sz="3200" b="1" dirty="0">
                <a:solidFill>
                  <a:schemeClr val="bg1"/>
                </a:solidFill>
              </a:rPr>
              <a:t>E DEL SALTO DI SPECIE CHE SI È VERIFICATO</a:t>
            </a:r>
          </a:p>
        </p:txBody>
      </p:sp>
    </p:spTree>
    <p:extLst>
      <p:ext uri="{BB962C8B-B14F-4D97-AF65-F5344CB8AC3E}">
        <p14:creationId xmlns:p14="http://schemas.microsoft.com/office/powerpoint/2010/main" xmlns="" val="1230320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010" y="2124050"/>
            <a:ext cx="8418720" cy="1446550"/>
          </a:xfrm>
          <a:prstGeom prst="rect">
            <a:avLst/>
          </a:prstGeom>
          <a:noFill/>
        </p:spPr>
        <p:txBody>
          <a:bodyPr wrap="square" rtlCol="0">
            <a:spAutoFit/>
          </a:bodyPr>
          <a:lstStyle/>
          <a:p>
            <a:pPr algn="ctr"/>
            <a:r>
              <a:rPr lang="en-US" sz="4400" b="1" dirty="0" err="1" smtClean="0"/>
              <a:t>L’origine</a:t>
            </a:r>
            <a:r>
              <a:rPr lang="en-US" sz="4400" b="1" dirty="0" smtClean="0"/>
              <a:t> </a:t>
            </a:r>
            <a:r>
              <a:rPr lang="en-US" sz="4400" b="1" dirty="0" err="1" smtClean="0"/>
              <a:t>delle</a:t>
            </a:r>
            <a:r>
              <a:rPr lang="en-US" sz="4400" b="1" dirty="0" smtClean="0"/>
              <a:t> </a:t>
            </a:r>
            <a:r>
              <a:rPr lang="en-US" sz="4400" b="1" dirty="0" err="1" smtClean="0"/>
              <a:t>nuove</a:t>
            </a:r>
            <a:r>
              <a:rPr lang="en-US" sz="4400" b="1" dirty="0" smtClean="0"/>
              <a:t> specie di </a:t>
            </a:r>
            <a:r>
              <a:rPr lang="en-US" sz="4400" b="1" i="1" dirty="0" smtClean="0"/>
              <a:t>Coronavirus</a:t>
            </a:r>
            <a:endParaRPr lang="en-US" sz="4400" b="1" i="1" dirty="0"/>
          </a:p>
        </p:txBody>
      </p:sp>
      <p:sp>
        <p:nvSpPr>
          <p:cNvPr id="2" name="Segnaposto piè di pagina 1"/>
          <p:cNvSpPr>
            <a:spLocks noGrp="1"/>
          </p:cNvSpPr>
          <p:nvPr>
            <p:ph type="ftr" sz="quarter" idx="11"/>
          </p:nvPr>
        </p:nvSpPr>
        <p:spPr/>
        <p:txBody>
          <a:bodyPr/>
          <a:lstStyle/>
          <a:p>
            <a:endParaRPr lang="en-US" dirty="0"/>
          </a:p>
        </p:txBody>
      </p:sp>
      <p:sp>
        <p:nvSpPr>
          <p:cNvPr id="3" name="Segnaposto numero diapositiva 2"/>
          <p:cNvSpPr>
            <a:spLocks noGrp="1"/>
          </p:cNvSpPr>
          <p:nvPr>
            <p:ph type="sldNum" sz="quarter" idx="12"/>
          </p:nvPr>
        </p:nvSpPr>
        <p:spPr/>
        <p:txBody>
          <a:bodyPr/>
          <a:lstStyle/>
          <a:p>
            <a:fld id="{E30DC44B-4C39-F746-B001-3C47C9A4A06C}" type="slidenum">
              <a:rPr lang="en-US" smtClean="0"/>
              <a:pPr/>
              <a:t>8</a:t>
            </a:fld>
            <a:endParaRPr lang="en-US"/>
          </a:p>
        </p:txBody>
      </p:sp>
    </p:spTree>
    <p:extLst>
      <p:ext uri="{BB962C8B-B14F-4D97-AF65-F5344CB8AC3E}">
        <p14:creationId xmlns:p14="http://schemas.microsoft.com/office/powerpoint/2010/main" xmlns="" val="3940990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938" y="224227"/>
            <a:ext cx="4572000" cy="4247317"/>
          </a:xfrm>
          <a:prstGeom prst="rect">
            <a:avLst/>
          </a:prstGeom>
        </p:spPr>
        <p:txBody>
          <a:bodyPr>
            <a:spAutoFit/>
          </a:bodyPr>
          <a:lstStyle/>
          <a:p>
            <a:r>
              <a:rPr lang="en-US" dirty="0"/>
              <a:t>A Chinese doctor who tried to issue the first warning about the deadly coronavirus outbreak has died, the hospital treating him has said.</a:t>
            </a:r>
          </a:p>
          <a:p>
            <a:endParaRPr lang="en-US" dirty="0"/>
          </a:p>
          <a:p>
            <a:r>
              <a:rPr lang="en-US" b="1" dirty="0"/>
              <a:t>Li </a:t>
            </a:r>
            <a:r>
              <a:rPr lang="en-US" b="1" dirty="0" err="1"/>
              <a:t>Wenliang</a:t>
            </a:r>
            <a:r>
              <a:rPr lang="en-US" b="1" dirty="0"/>
              <a:t> </a:t>
            </a:r>
            <a:r>
              <a:rPr lang="en-US" dirty="0"/>
              <a:t>contracted the virus while working at Wuhan Central Hospital.</a:t>
            </a:r>
          </a:p>
          <a:p>
            <a:endParaRPr lang="en-US" dirty="0"/>
          </a:p>
          <a:p>
            <a:r>
              <a:rPr lang="en-US" dirty="0"/>
              <a:t>He had sent out a warning to fellow medics on 30 December but police told him to stop "making false comments".</a:t>
            </a:r>
          </a:p>
          <a:p>
            <a:endParaRPr lang="en-US" dirty="0"/>
          </a:p>
          <a:p>
            <a:r>
              <a:rPr lang="en-US" dirty="0"/>
              <a:t>There had been contradictory reports about his death, but the People's Daily now says he died at 02:58 on Friday (18:58 GMT Thursday).</a:t>
            </a:r>
          </a:p>
        </p:txBody>
      </p:sp>
      <p:pic>
        <p:nvPicPr>
          <p:cNvPr id="5" name="Picture 4" descr="_110803729_mediaitem11080372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29043" y="224227"/>
            <a:ext cx="4175894" cy="2347359"/>
          </a:xfrm>
          <a:prstGeom prst="rect">
            <a:avLst/>
          </a:prstGeom>
        </p:spPr>
      </p:pic>
      <p:pic>
        <p:nvPicPr>
          <p:cNvPr id="6" name="Picture 5"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29042" y="3894116"/>
            <a:ext cx="4175893" cy="2841233"/>
          </a:xfrm>
          <a:prstGeom prst="rect">
            <a:avLst/>
          </a:prstGeom>
        </p:spPr>
      </p:pic>
      <p:pic>
        <p:nvPicPr>
          <p:cNvPr id="7" name="Picture 6" descr="1581025566016_pDdBkWWu.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94263" y="4471544"/>
            <a:ext cx="3030841" cy="2008438"/>
          </a:xfrm>
          <a:prstGeom prst="rect">
            <a:avLst/>
          </a:prstGeom>
        </p:spPr>
      </p:pic>
      <p:pic>
        <p:nvPicPr>
          <p:cNvPr id="8" name="Picture 7" descr="5e3dd20eb8b45.image.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260610" y="2421918"/>
            <a:ext cx="1744328" cy="1610221"/>
          </a:xfrm>
          <a:prstGeom prst="rect">
            <a:avLst/>
          </a:prstGeom>
        </p:spPr>
      </p:pic>
      <p:pic>
        <p:nvPicPr>
          <p:cNvPr id="9" name="Picture 8" descr="th.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725104" y="2546239"/>
            <a:ext cx="2535506" cy="1485900"/>
          </a:xfrm>
          <a:prstGeom prst="rect">
            <a:avLst/>
          </a:prstGeom>
        </p:spPr>
      </p:pic>
      <p:sp>
        <p:nvSpPr>
          <p:cNvPr id="3" name="Segnaposto numero diapositiva 2"/>
          <p:cNvSpPr>
            <a:spLocks noGrp="1"/>
          </p:cNvSpPr>
          <p:nvPr>
            <p:ph type="sldNum" sz="quarter" idx="12"/>
          </p:nvPr>
        </p:nvSpPr>
        <p:spPr/>
        <p:txBody>
          <a:bodyPr/>
          <a:lstStyle/>
          <a:p>
            <a:fld id="{E30DC44B-4C39-F746-B001-3C47C9A4A06C}" type="slidenum">
              <a:rPr lang="en-US" smtClean="0"/>
              <a:pPr/>
              <a:t>9</a:t>
            </a:fld>
            <a:endParaRPr lang="en-US"/>
          </a:p>
        </p:txBody>
      </p:sp>
    </p:spTree>
    <p:extLst>
      <p:ext uri="{BB962C8B-B14F-4D97-AF65-F5344CB8AC3E}">
        <p14:creationId xmlns:p14="http://schemas.microsoft.com/office/powerpoint/2010/main" xmlns="" val="2131080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19233</TotalTime>
  <Words>2432</Words>
  <Application>Microsoft Office PowerPoint</Application>
  <PresentationFormat>Presentazione su schermo (4:3)</PresentationFormat>
  <Paragraphs>304</Paragraphs>
  <Slides>66</Slides>
  <Notes>2</Notes>
  <HiddenSlides>0</HiddenSlides>
  <MMClips>0</MMClips>
  <ScaleCrop>false</ScaleCrop>
  <HeadingPairs>
    <vt:vector size="4" baseType="variant">
      <vt:variant>
        <vt:lpstr>Tema</vt:lpstr>
      </vt:variant>
      <vt:variant>
        <vt:i4>1</vt:i4>
      </vt:variant>
      <vt:variant>
        <vt:lpstr>Titoli diapositive</vt:lpstr>
      </vt:variant>
      <vt:variant>
        <vt:i4>66</vt:i4>
      </vt:variant>
    </vt:vector>
  </HeadingPairs>
  <TitlesOfParts>
    <vt:vector size="67" baseType="lpstr">
      <vt:lpstr>Equinozio</vt:lpstr>
      <vt:lpstr>CORSO DI FORMAZIONE COVID-19</vt:lpstr>
      <vt:lpstr>Diapositiva 2</vt:lpstr>
      <vt:lpstr>DEFINIZIONE DI UN VIRUS</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COVID -19</vt:lpstr>
      <vt:lpstr>Diapositiva 18</vt:lpstr>
      <vt:lpstr>La malattia: Covid - 19</vt:lpstr>
      <vt:lpstr>Il virus: </vt:lpstr>
      <vt:lpstr>Diapositiva 21</vt:lpstr>
      <vt:lpstr>Diapositiva 22</vt:lpstr>
      <vt:lpstr>Diapositiva 23</vt:lpstr>
      <vt:lpstr>Diapositiva 24</vt:lpstr>
      <vt:lpstr>Diapositiva 25</vt:lpstr>
      <vt:lpstr>Diapositiva 26</vt:lpstr>
      <vt:lpstr>Diapositiva 27</vt:lpstr>
      <vt:lpstr>Diapositiva 28</vt:lpstr>
      <vt:lpstr>COMMUNITY ACQUIRED INFECTIONS</vt:lpstr>
      <vt:lpstr>Diapositiva 30</vt:lpstr>
      <vt:lpstr>Diapositiva 31</vt:lpstr>
      <vt:lpstr>Diapositiva 32</vt:lpstr>
      <vt:lpstr>Diapositiva 33</vt:lpstr>
      <vt:lpstr>Diapositiva 34</vt:lpstr>
      <vt:lpstr>Diapositiva 35</vt:lpstr>
      <vt:lpstr>Diapositiva 36</vt:lpstr>
      <vt:lpstr>                 La Malattia</vt:lpstr>
      <vt:lpstr>Diapositiva 38</vt:lpstr>
      <vt:lpstr>Diapositiva 39</vt:lpstr>
      <vt:lpstr>Diapositiva 40</vt:lpstr>
      <vt:lpstr>PERICOLO MAGGIORE PER TUTTI</vt:lpstr>
      <vt:lpstr>DIAGNOSI DI INFEZIONE DA COVID-19</vt:lpstr>
      <vt:lpstr>GUARIGIONE DA COVID-19</vt:lpstr>
      <vt:lpstr>  PROSPETTIVE FUTURE PER SUPERARE LA PANDEMIA DA COVID-19</vt:lpstr>
      <vt:lpstr>Diapositiva 45</vt:lpstr>
      <vt:lpstr>COMPORTAMENTI DA RISPETTARE NELLA PREVENZIONE DA INFEZIONE DA COVID -19</vt:lpstr>
      <vt:lpstr>COMPORTAMENTI DA RISPETTARE NELLA PREVENZIONE DA INFEZIONE DA COVID -19</vt:lpstr>
      <vt:lpstr>Diapositiva 48</vt:lpstr>
      <vt:lpstr>DISPOSITIVI DI PROTEZIONE INDIVIDUALE (DPI)</vt:lpstr>
      <vt:lpstr>Diapositiva 50</vt:lpstr>
      <vt:lpstr>Diapositiva 51</vt:lpstr>
      <vt:lpstr>PULIRE – DISINFETTARE – SANIFICARE :</vt:lpstr>
      <vt:lpstr>                      PULIZIA </vt:lpstr>
      <vt:lpstr>                DISINFEZIONE</vt:lpstr>
      <vt:lpstr>              SANIFICAZIONE</vt:lpstr>
      <vt:lpstr>                  COVID – 19      DISINFETTANTI E DETERGENTI </vt:lpstr>
      <vt:lpstr>                    COVID – 19      DISINFETTANTI E DETERGENTI </vt:lpstr>
      <vt:lpstr>GESTIONE DI CASIO FOCOLAIO DI SARS-COVID-19</vt:lpstr>
      <vt:lpstr>REFERENTE SCOLASTICO COVID-19</vt:lpstr>
      <vt:lpstr>GESTIONE DI CASI O FOCOLAI DI SARS-COVID-19</vt:lpstr>
      <vt:lpstr>GESTIONE DI CASI O FOCOLAI DI SARS-CoV-2 NELLE SCUOLE</vt:lpstr>
      <vt:lpstr>GESTIONE DI CASI O FOCOLAI DI SARS-COVID-19</vt:lpstr>
      <vt:lpstr>GESTIONE DI CASI O FOCOLAI DI SARS-COVID-19</vt:lpstr>
      <vt:lpstr>LAVORATORI FRAGILI</vt:lpstr>
      <vt:lpstr>ALUNNI FRAGILI</vt:lpstr>
      <vt:lpstr>EMERGENZA COVIV -19 CORSO DI FORMAZIONE MISURE DI PREVENZIONE E COMPORTAMENTI</vt:lpstr>
    </vt:vector>
  </TitlesOfParts>
  <Company>University of Torino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Di Perri</dc:creator>
  <cp:lastModifiedBy>Aquino</cp:lastModifiedBy>
  <cp:revision>207</cp:revision>
  <cp:lastPrinted>2020-01-27T09:27:29Z</cp:lastPrinted>
  <dcterms:created xsi:type="dcterms:W3CDTF">2020-01-27T09:23:00Z</dcterms:created>
  <dcterms:modified xsi:type="dcterms:W3CDTF">2020-09-12T13:15:26Z</dcterms:modified>
</cp:coreProperties>
</file>